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61" r:id="rId5"/>
    <p:sldId id="262" r:id="rId6"/>
    <p:sldId id="259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7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15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8" r:id="rId53"/>
    <p:sldId id="306" r:id="rId54"/>
    <p:sldId id="309" r:id="rId55"/>
    <p:sldId id="310" r:id="rId56"/>
    <p:sldId id="311" r:id="rId57"/>
    <p:sldId id="312" r:id="rId58"/>
    <p:sldId id="313" r:id="rId59"/>
    <p:sldId id="314" r:id="rId60"/>
    <p:sldId id="316" r:id="rId6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940DF2-4FBF-C6FB-09EA-D92F58F8EB88}" name="Dakila Serasinghe" initials="DS" userId="S::dakila.serasinghe@jedox.com::57bce4b0-725b-4259-9069-9f695e8ff5d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600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1A01C-DDBB-4092-8A7B-0EE7DF56765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71F3C-C797-4D91-9E6A-BFC4BDEBC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7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Financial market, supply chain, health case and law management </a:t>
            </a:r>
          </a:p>
          <a:p>
            <a:endParaRPr lang="en-US" dirty="0"/>
          </a:p>
          <a:p>
            <a:r>
              <a:rPr lang="en-US" dirty="0"/>
              <a:t>In finance blockchain has enabled faster and more secure cross-border transactions, streamlined payment processes</a:t>
            </a:r>
          </a:p>
          <a:p>
            <a:r>
              <a:rPr lang="en-US" dirty="0"/>
              <a:t>In </a:t>
            </a:r>
            <a:r>
              <a:rPr lang="en-US" dirty="0" err="1"/>
              <a:t>supplychain</a:t>
            </a:r>
            <a:r>
              <a:rPr lang="en-US" dirty="0"/>
              <a:t> – traceability, authenticity verification improved efficiency.</a:t>
            </a:r>
          </a:p>
          <a:p>
            <a:r>
              <a:rPr lang="en-US" dirty="0"/>
              <a:t>Data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1F3C-C797-4D91-9E6A-BFC4BDEBCA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4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Beacon chain in Ethereum and </a:t>
            </a:r>
            <a:r>
              <a:rPr lang="en-US" dirty="0" err="1"/>
              <a:t>Polkadot</a:t>
            </a:r>
            <a:endParaRPr lang="en-US" dirty="0"/>
          </a:p>
          <a:p>
            <a:endParaRPr lang="en-US" dirty="0"/>
          </a:p>
          <a:p>
            <a:r>
              <a:rPr lang="en-US" dirty="0"/>
              <a:t>DAG in Avalanche – tree like data structure allowing multiple processes to run 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71F3C-C797-4D91-9E6A-BFC4BDEBCA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0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750D-C9EF-07A0-6A27-869D9F5A8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13FE4-A486-B6C0-8678-098193066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9DD07-EFFB-D8BA-E7A1-36D14585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66549-BFC9-01CB-D271-E29CAACC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785D8-1DDD-FD95-FDB1-AB7E603B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D9EC-186B-8567-C81B-2309EDA6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60972-7AA9-15AD-0CA1-32C0C3B10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28A0-9BA1-48AF-5466-B98171E6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4B5B1-6F6C-BD27-DAE0-30695663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FFF00-D789-9C31-9C3A-4807279C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3748A4-0CFB-9FAA-91F9-4EAD3E4EB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D5E03-BC4B-F9DA-A6C2-41E10C31B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8017-1DAE-7941-FB47-7E38C9AB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CEC46-47A6-CFDE-A473-C1246453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BF200-C5A4-7941-BCF4-B2A66570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3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6D02E-2AF2-EC94-9CEC-5B0B41CA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1CE4-39FC-2E28-7947-659A3891B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FDC55-8967-9387-032A-E30A5B27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B502F-046A-B634-D2D5-D95BFCF5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654E3-7588-2E31-4C2C-FF464579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8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E5A7-A4CC-6CD4-0F3B-E5C3E7AA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E10C0-3235-4864-4099-72D69A7DE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2616D-1A96-8168-FE11-D577B0277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7FC63-2229-B34A-678D-3D6EFBAD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A2C39-67C7-9D86-2C5F-DADAA016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9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0F6A-D992-DDA0-2CA0-CE037980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DE24-DBDD-D3B7-FE2B-0FC886C0A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0996D-2184-2584-5DE3-3CCA359C9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433B2-F681-8E97-4A6A-F2CF67565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C1765-E590-CE94-ACCC-F3240A6BB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E50F-6500-64A3-B88B-E28A90FC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8533-0903-91C9-1645-C5E76CB3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FEEAA-4216-88DD-DB7B-63F9228FC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A9DB5-6155-7F86-CFB4-4A19ECE10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14921-0241-0B93-7613-68D1B5B8B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6985D-E439-1694-4AC4-52104190F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E5660A-DEF9-BD30-46FE-2FE6ACFA8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B5398-396A-6C2A-5D4C-EBDE03F1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0DB18-72B9-203D-6A87-D7553BE1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2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B0BF-63FA-E3BF-6193-9EA13937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E786D-E03F-58B1-35C3-A06F29F3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AFFB0-A147-2893-60C5-7348E319F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72539-76F9-1AB6-5C93-B692B510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0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95A00-2A41-8882-77D3-9908590C6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8C556-A35C-A151-09E7-A8C2F3DB4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336B2-75F6-E4A5-957B-2131F811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7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9DCD-877F-A14B-4B97-991C39AD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EF7BA-84DD-B64F-7E0C-E1E84CA5A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6ECEC-0F00-CC43-489A-E28114999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DF51C-1790-0C42-F4D6-32F05972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9F2D2-FC6E-EB23-3FA5-5AE5F56C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A4A83-D98A-E04A-C828-C1D9C3C4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3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264E5-9891-38DB-F58A-D92BA20C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EDC42-C189-B9D9-F391-2C44FE533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367B3-93A2-F4D5-646C-24EC935CF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CA808-3A73-1653-E9FE-DE473EEB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D1897-AF5D-B0F4-2154-FA570CF5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FE6C8-BB97-E500-C6A2-188A1968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6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4834F3-4798-7F9C-2DCE-A90477B5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5D9E7-95C9-1EB4-B47F-37F2EDD0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7EB11-5104-D177-D873-3CCD9669A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471E8-54FD-41D8-A940-89351600577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63E7-3FBB-203E-ED1D-C4FB65C20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0076-2C9F-49DC-CF7E-0FCA71A08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3C5E-7875-44FE-B7D1-B2D9BA4D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5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0fajarpurnama0.github.io/cryptocurrency/2020/02/24/staking-cryptocurrency-list.html" TargetMode="External"/><Relationship Id="rId3" Type="http://schemas.openxmlformats.org/officeDocument/2006/relationships/image" Target="../media/image11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tcoin-gr.org/%CF%84%CE%B1-%CF%80%CF%81%CF%8E%CF%84%CE%B1-wallet-%CE%BA%CE%B1%CE%B9-startup-%CF%80%CE%BF%CF%85-%CE%B5%CE%BD%CF%83%CF%89%CE%BC%CE%AC%CF%84%CF%89%CF%83%CE%B1%CE%BD-%CF%84%CE%BF-segwit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crypto.marketswiki.com/index.php?title=Polkado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loom-network/million-user-dapps-on-ethereum-an-introduction-to-application-specific-sidechains-c0fdc288c5e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circle, light&#10;&#10;Description automatically generated">
            <a:extLst>
              <a:ext uri="{FF2B5EF4-FFF2-40B4-BE49-F238E27FC236}">
                <a16:creationId xmlns:a16="http://schemas.microsoft.com/office/drawing/2014/main" id="{E7CEEAC9-181E-3E89-5068-8DC7C49A0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5315" y="20835"/>
            <a:ext cx="6025406" cy="6025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FB95B7-CE62-29C4-9FBF-179DE2622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  <a:latin typeface="Opensans"/>
              </a:rPr>
              <a:t>Design and Implementation of a Prototype for an Optimistic Rollup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42D24-332D-FCA9-D926-965E4C733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>
                <a:latin typeface="Opensans"/>
              </a:rPr>
              <a:t>Dakila Madushanka Serasinghe</a:t>
            </a:r>
          </a:p>
          <a:p>
            <a:endParaRPr lang="en-US" dirty="0">
              <a:latin typeface="Opensans"/>
            </a:endParaRPr>
          </a:p>
          <a:p>
            <a:r>
              <a:rPr lang="en-US" dirty="0">
                <a:latin typeface="Opensans"/>
              </a:rPr>
              <a:t>Examiners: Prof. Dr. Peter Thiemann</a:t>
            </a:r>
          </a:p>
          <a:p>
            <a:r>
              <a:rPr lang="en-US" dirty="0">
                <a:latin typeface="Opensans"/>
              </a:rPr>
              <a:t>                      Prof. Dr. Andreas </a:t>
            </a:r>
            <a:r>
              <a:rPr lang="en-US" dirty="0" err="1">
                <a:latin typeface="Opensans"/>
              </a:rPr>
              <a:t>Podelski</a:t>
            </a:r>
            <a:endParaRPr lang="en-US" dirty="0">
              <a:latin typeface="Opensans"/>
            </a:endParaRPr>
          </a:p>
          <a:p>
            <a:r>
              <a:rPr lang="en-US" dirty="0">
                <a:latin typeface="Opensans"/>
              </a:rPr>
              <a:t>Advisor: Dr. </a:t>
            </a:r>
            <a:r>
              <a:rPr lang="en-US" dirty="0" err="1">
                <a:latin typeface="Opensans"/>
              </a:rPr>
              <a:t>Thi</a:t>
            </a:r>
            <a:r>
              <a:rPr lang="en-US" dirty="0">
                <a:latin typeface="Opensans"/>
              </a:rPr>
              <a:t> Thu Ha Doan                                                      </a:t>
            </a:r>
          </a:p>
          <a:p>
            <a:endParaRPr lang="en-US" dirty="0">
              <a:latin typeface="Opensans"/>
            </a:endParaRPr>
          </a:p>
          <a:p>
            <a:endParaRPr lang="en-US" dirty="0">
              <a:latin typeface="Opensans"/>
            </a:endParaRPr>
          </a:p>
        </p:txBody>
      </p:sp>
      <p:pic>
        <p:nvPicPr>
          <p:cNvPr id="18" name="Picture 2" descr="Web3 Development Company | Custom D">
            <a:extLst>
              <a:ext uri="{FF2B5EF4-FFF2-40B4-BE49-F238E27FC236}">
                <a16:creationId xmlns:a16="http://schemas.microsoft.com/office/drawing/2014/main" id="{6FF8CA12-0080-4CC9-6F6D-FE43C027B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84" y="3779719"/>
            <a:ext cx="4568857" cy="3426643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629D9B-12DC-8FC4-5552-3A36CCBCB3C4}"/>
              </a:ext>
            </a:extLst>
          </p:cNvPr>
          <p:cNvSpPr txBox="1"/>
          <p:nvPr/>
        </p:nvSpPr>
        <p:spPr>
          <a:xfrm>
            <a:off x="5169086" y="132545"/>
            <a:ext cx="185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sans"/>
              </a:rPr>
              <a:t> Master’s Thesis</a:t>
            </a:r>
          </a:p>
        </p:txBody>
      </p:sp>
    </p:spTree>
    <p:extLst>
      <p:ext uri="{BB962C8B-B14F-4D97-AF65-F5344CB8AC3E}">
        <p14:creationId xmlns:p14="http://schemas.microsoft.com/office/powerpoint/2010/main" val="2386331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4FD2-A911-9D43-4365-3876290E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Layer-1 Solutions for 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9E91-5CB4-A3D3-C750-48EC8782A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90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Modification of Block Sizes and Data</a:t>
            </a:r>
          </a:p>
          <a:p>
            <a:pPr lvl="1"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en-US" dirty="0"/>
              <a:t>Segregated Witness (</a:t>
            </a:r>
            <a:r>
              <a:rPr lang="en-US" dirty="0" err="1"/>
              <a:t>SegWit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en-US" dirty="0"/>
              <a:t>Efficient block compression</a:t>
            </a:r>
          </a:p>
          <a:p>
            <a:pPr>
              <a:lnSpc>
                <a:spcPct val="110000"/>
              </a:lnSpc>
            </a:pPr>
            <a:r>
              <a:rPr lang="en-US" dirty="0"/>
              <a:t>Alternative Consensus Mechanisms</a:t>
            </a:r>
          </a:p>
          <a:p>
            <a:pPr lvl="1"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en-US" dirty="0"/>
              <a:t>Proof-of-Stake (</a:t>
            </a:r>
            <a:r>
              <a:rPr lang="en-US" dirty="0" err="1"/>
              <a:t>PoS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en-US" dirty="0"/>
              <a:t>Delegated-Proof-of-Stake (</a:t>
            </a:r>
            <a:r>
              <a:rPr lang="en-US" dirty="0" err="1"/>
              <a:t>DPoS</a:t>
            </a:r>
            <a:r>
              <a:rPr lang="en-US" dirty="0"/>
              <a:t>)</a:t>
            </a:r>
          </a:p>
          <a:p>
            <a:pPr>
              <a:lnSpc>
                <a:spcPct val="110000"/>
              </a:lnSpc>
            </a:pPr>
            <a:r>
              <a:rPr lang="en-US" dirty="0"/>
              <a:t>Blockchain </a:t>
            </a:r>
            <a:r>
              <a:rPr lang="en-US" dirty="0" err="1"/>
              <a:t>Sharding</a:t>
            </a:r>
            <a:endParaRPr lang="en-US" dirty="0"/>
          </a:p>
          <a:p>
            <a:pPr lvl="1"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en-US" dirty="0"/>
              <a:t>Beacon-chain in Ethereum, </a:t>
            </a:r>
            <a:r>
              <a:rPr lang="en-US" dirty="0" err="1"/>
              <a:t>Polkadot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Alternative Data Structures</a:t>
            </a:r>
          </a:p>
          <a:p>
            <a:pPr lvl="1">
              <a:lnSpc>
                <a:spcPct val="110000"/>
              </a:lnSpc>
              <a:buFont typeface="Symbol" panose="05050102010706020507" pitchFamily="18" charset="2"/>
              <a:buChar char="-"/>
            </a:pPr>
            <a:r>
              <a:rPr lang="en-US" dirty="0"/>
              <a:t>Directed Acyclic Graphs (DAG)</a:t>
            </a:r>
          </a:p>
        </p:txBody>
      </p:sp>
      <p:pic>
        <p:nvPicPr>
          <p:cNvPr id="5" name="Picture 4" descr="A black and pink logo&#10;&#10;Description automatically generated with low confidence">
            <a:extLst>
              <a:ext uri="{FF2B5EF4-FFF2-40B4-BE49-F238E27FC236}">
                <a16:creationId xmlns:a16="http://schemas.microsoft.com/office/drawing/2014/main" id="{C14D30A2-8D0A-3234-8F8C-5CE76EFC4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56824" y="5086998"/>
            <a:ext cx="1355531" cy="1355531"/>
          </a:xfrm>
          <a:prstGeom prst="rect">
            <a:avLst/>
          </a:prstGeom>
        </p:spPr>
      </p:pic>
      <p:pic>
        <p:nvPicPr>
          <p:cNvPr id="8" name="Picture 7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0A98C49A-F22A-E0B7-DCDD-EB45FB5C0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619806" y="1690688"/>
            <a:ext cx="3421841" cy="1254675"/>
          </a:xfrm>
          <a:prstGeom prst="rect">
            <a:avLst/>
          </a:prstGeom>
        </p:spPr>
      </p:pic>
      <p:pic>
        <p:nvPicPr>
          <p:cNvPr id="10" name="Picture 9" descr="A person with a key and a safe&#10;&#10;Description automatically generated with low confidence">
            <a:extLst>
              <a:ext uri="{FF2B5EF4-FFF2-40B4-BE49-F238E27FC236}">
                <a16:creationId xmlns:a16="http://schemas.microsoft.com/office/drawing/2014/main" id="{0F0D0A46-B8E7-1502-BF88-1CDF22EA8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323699" y="3016251"/>
            <a:ext cx="2291152" cy="194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0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2D04-1E7B-449D-E0EE-7FB1ADB8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Drawbacks of Layer-1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4F5B-DFAB-AD9C-713A-E06AFAF9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trust into the Network</a:t>
            </a:r>
          </a:p>
          <a:p>
            <a:r>
              <a:rPr lang="en-US" dirty="0"/>
              <a:t>Necessity of Hard-forks</a:t>
            </a:r>
          </a:p>
          <a:p>
            <a:r>
              <a:rPr lang="en-US" dirty="0"/>
              <a:t>Higher propagation delays</a:t>
            </a:r>
          </a:p>
          <a:p>
            <a:r>
              <a:rPr lang="en-US" dirty="0"/>
              <a:t>Increased operational costs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1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89FB41-4309-2FFB-73F1-2D64D6F14A8F}"/>
              </a:ext>
            </a:extLst>
          </p:cNvPr>
          <p:cNvSpPr/>
          <p:nvPr/>
        </p:nvSpPr>
        <p:spPr>
          <a:xfrm>
            <a:off x="7899608" y="5118418"/>
            <a:ext cx="237744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mpd="dbl">
            <a:solidFill>
              <a:schemeClr val="tx1"/>
            </a:solidFill>
          </a:ln>
          <a:effectLst>
            <a:glow rad="127000">
              <a:schemeClr val="bg1"/>
            </a:glow>
            <a:softEdge rad="762000"/>
          </a:effectLst>
          <a:scene3d>
            <a:camera prst="isometricTopUp">
              <a:rot lat="19258960" lon="2429224" rev="19103533"/>
            </a:camera>
            <a:lightRig rig="threePt" dir="t"/>
          </a:scene3d>
          <a:sp3d extrusionH="76200" contourW="12700" prstMaterial="matte">
            <a:bevelT/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pensans"/>
              </a:rPr>
              <a:t>Layer-0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E91C1-116B-6A81-8F61-F99A31E3DC43}"/>
              </a:ext>
            </a:extLst>
          </p:cNvPr>
          <p:cNvSpPr/>
          <p:nvPr/>
        </p:nvSpPr>
        <p:spPr>
          <a:xfrm>
            <a:off x="8035997" y="4273709"/>
            <a:ext cx="237744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mpd="dbl">
            <a:solidFill>
              <a:schemeClr val="tx1"/>
            </a:solidFill>
          </a:ln>
          <a:effectLst>
            <a:glow rad="127000">
              <a:schemeClr val="bg1"/>
            </a:glow>
            <a:softEdge rad="762000"/>
          </a:effectLst>
          <a:scene3d>
            <a:camera prst="isometricTopUp">
              <a:rot lat="19258960" lon="2429224" rev="19103533"/>
            </a:camera>
            <a:lightRig rig="threePt" dir="t"/>
          </a:scene3d>
          <a:sp3d extrusionH="76200" contourW="12700" prstMaterial="matte">
            <a:bevelT/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pensans"/>
              </a:rPr>
              <a:t>Layer-1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89E12-B0B8-1C27-4F69-5855E678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What is the Layer-2 in Blockchain?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28849-CAF2-7B43-EBEF-6D4B45F89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Any off-chain network or system that is built on top of a traditional blockchains (Layer-1)</a:t>
            </a:r>
          </a:p>
          <a:p>
            <a:r>
              <a:rPr lang="en-US" dirty="0">
                <a:latin typeface="Opensans"/>
              </a:rPr>
              <a:t>Layer-2 introduce alternative approaches for scalability challenges</a:t>
            </a:r>
          </a:p>
          <a:p>
            <a:pPr marL="0" indent="0">
              <a:buNone/>
            </a:pPr>
            <a:endParaRPr lang="en-US" dirty="0">
              <a:latin typeface="Open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17306-A029-B65E-088A-8BE8BB626511}"/>
              </a:ext>
            </a:extLst>
          </p:cNvPr>
          <p:cNvSpPr/>
          <p:nvPr/>
        </p:nvSpPr>
        <p:spPr>
          <a:xfrm>
            <a:off x="8259933" y="3429000"/>
            <a:ext cx="2377440" cy="1554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cmpd="dbl">
            <a:solidFill>
              <a:schemeClr val="tx1"/>
            </a:solidFill>
          </a:ln>
          <a:effectLst>
            <a:glow rad="127000">
              <a:schemeClr val="bg1"/>
            </a:glow>
            <a:softEdge rad="762000"/>
          </a:effectLst>
          <a:scene3d>
            <a:camera prst="isometricTopUp">
              <a:rot lat="19258960" lon="2429224" rev="19103533"/>
            </a:camera>
            <a:lightRig rig="threePt" dir="t"/>
          </a:scene3d>
          <a:sp3d extrusionH="76200" contourW="12700" prstMaterial="matte">
            <a:bevelT/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pensans"/>
              </a:rPr>
              <a:t>Layer-2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8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4C77-EC01-9BD7-8ADA-F340259B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Layer-2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6DF05-F9CF-4679-4B3E-0D077DF21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State Channels</a:t>
            </a:r>
          </a:p>
          <a:p>
            <a:r>
              <a:rPr lang="en-US" dirty="0">
                <a:latin typeface="Opensans"/>
              </a:rPr>
              <a:t>Side Chains</a:t>
            </a:r>
          </a:p>
          <a:p>
            <a:r>
              <a:rPr lang="en-US" dirty="0">
                <a:latin typeface="Opensans"/>
              </a:rPr>
              <a:t>Plasma</a:t>
            </a:r>
          </a:p>
          <a:p>
            <a:r>
              <a:rPr lang="en-US" dirty="0">
                <a:latin typeface="Opensans"/>
              </a:rPr>
              <a:t>Rollups</a:t>
            </a:r>
          </a:p>
        </p:txBody>
      </p:sp>
    </p:spTree>
    <p:extLst>
      <p:ext uri="{BB962C8B-B14F-4D97-AF65-F5344CB8AC3E}">
        <p14:creationId xmlns:p14="http://schemas.microsoft.com/office/powerpoint/2010/main" val="3014486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3648-D046-9BEE-DF13-2ACB3BDE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Layer-2 Solutions : State Channels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6660B-8200-97CC-85C2-E040BBC45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Peer-to-peer protocol with two or </a:t>
            </a:r>
          </a:p>
          <a:p>
            <a:pPr marL="0" indent="0">
              <a:buNone/>
            </a:pPr>
            <a:r>
              <a:rPr lang="en-US" dirty="0">
                <a:latin typeface="Opensans"/>
              </a:rPr>
              <a:t>   more interacting off-chain</a:t>
            </a:r>
          </a:p>
          <a:p>
            <a:r>
              <a:rPr lang="en-US" dirty="0">
                <a:latin typeface="Opensans"/>
              </a:rPr>
              <a:t>Extremely low transaction costs</a:t>
            </a:r>
          </a:p>
          <a:p>
            <a:r>
              <a:rPr lang="en-US" dirty="0">
                <a:latin typeface="Opensans"/>
              </a:rPr>
              <a:t>Increased Privacy</a:t>
            </a:r>
          </a:p>
          <a:p>
            <a:r>
              <a:rPr lang="en-US" dirty="0">
                <a:latin typeface="Opensans"/>
              </a:rPr>
              <a:t>Instant Finality</a:t>
            </a:r>
          </a:p>
        </p:txBody>
      </p:sp>
      <p:pic>
        <p:nvPicPr>
          <p:cNvPr id="5" name="Picture 4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269DA0E8-C119-45C1-5C98-13BBC824E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0" y="1487794"/>
            <a:ext cx="3306590" cy="3765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63A46-7E2C-8479-C9F2-D23E7D531BBE}"/>
              </a:ext>
            </a:extLst>
          </p:cNvPr>
          <p:cNvSpPr txBox="1"/>
          <p:nvPr/>
        </p:nvSpPr>
        <p:spPr>
          <a:xfrm>
            <a:off x="6275907" y="5569545"/>
            <a:ext cx="5704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sans"/>
              </a:rPr>
              <a:t>The lifecycle of a payment channel (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N. Papadis and L.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Opensans"/>
              </a:rPr>
              <a:t>Tassiulas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, "Blockchain-Based Payment Channel Networks: Challenges and Recent Advances," in </a:t>
            </a:r>
            <a:r>
              <a:rPr lang="en-US" sz="1200" b="0" i="1" dirty="0">
                <a:solidFill>
                  <a:srgbClr val="333333"/>
                </a:solidFill>
                <a:effectLst/>
                <a:latin typeface="Opensans"/>
              </a:rPr>
              <a:t>IEEE Access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pensans"/>
              </a:rPr>
              <a:t>, vol. 8, pp. 227596-227609, 2020.</a:t>
            </a:r>
            <a:r>
              <a:rPr lang="en-US" sz="1200" dirty="0">
                <a:latin typeface="Opensans"/>
              </a:rPr>
              <a:t>)</a:t>
            </a:r>
            <a:endParaRPr lang="en-US" dirty="0"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362813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3648-D046-9BEE-DF13-2ACB3BDE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Drawbacks of State Channels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6660B-8200-97CC-85C2-E040BBC45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Opensans"/>
              </a:rPr>
              <a:t>Predefined Participants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New channel for each new participant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Additional set-up costs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Opensans"/>
              </a:rPr>
              <a:t>Liveness assumption of participants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Users should be aware of malicious state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latin typeface="Opensans"/>
              </a:rPr>
              <a:t>   Submissions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Opensans"/>
              </a:rPr>
              <a:t>Data Unavailability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Users are expected to maintain the latest state</a:t>
            </a:r>
          </a:p>
          <a:p>
            <a:pPr marL="0" indent="0">
              <a:buNone/>
            </a:pPr>
            <a:endParaRPr lang="en-US" dirty="0"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324869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blockchain&#10;&#10;Description automatically generated with medium confidence">
            <a:extLst>
              <a:ext uri="{FF2B5EF4-FFF2-40B4-BE49-F238E27FC236}">
                <a16:creationId xmlns:a16="http://schemas.microsoft.com/office/drawing/2014/main" id="{702F2C58-2077-13D6-8BD3-89BED5FF7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8784" y="2920482"/>
            <a:ext cx="5250024" cy="3937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0DEAD-B7FC-E946-ED34-AB5CA62B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Layer-2 Solutions : Sidechains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72BB-F7DA-E58F-B5FC-19DDAF04B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Sidechain is a separate blockchain running parallel to the </a:t>
            </a:r>
            <a:r>
              <a:rPr lang="en-US" dirty="0" err="1"/>
              <a:t>mainnet</a:t>
            </a:r>
            <a:endParaRPr lang="en-US" dirty="0"/>
          </a:p>
          <a:p>
            <a:r>
              <a:rPr lang="en-US" dirty="0"/>
              <a:t>They are connected to the parent-chain via a two-way peg bridge</a:t>
            </a:r>
          </a:p>
          <a:p>
            <a:r>
              <a:rPr lang="en-US" dirty="0"/>
              <a:t>Use of Different consensus mechanism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F7308-B316-1E76-6DE2-6603A04875CF}"/>
              </a:ext>
            </a:extLst>
          </p:cNvPr>
          <p:cNvSpPr txBox="1"/>
          <p:nvPr/>
        </p:nvSpPr>
        <p:spPr>
          <a:xfrm>
            <a:off x="3301504" y="6284825"/>
            <a:ext cx="558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sans"/>
              </a:rPr>
              <a:t>Source: https://blockchainfiles.org/what-are-sidechains/</a:t>
            </a:r>
          </a:p>
        </p:txBody>
      </p:sp>
    </p:spTree>
    <p:extLst>
      <p:ext uri="{BB962C8B-B14F-4D97-AF65-F5344CB8AC3E}">
        <p14:creationId xmlns:p14="http://schemas.microsoft.com/office/powerpoint/2010/main" val="32260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2C0C-FA0A-14F1-C1CE-2C678F1B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Drawbacks of Sidechains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8BB91-E214-D433-87E8-5F36A3616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Poor Security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Different Consensus protocol with a limited number of validators</a:t>
            </a:r>
          </a:p>
          <a:p>
            <a:r>
              <a:rPr lang="en-US" dirty="0">
                <a:latin typeface="Opensans"/>
              </a:rPr>
              <a:t>Data Unavailability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No state commitments to the </a:t>
            </a:r>
            <a:r>
              <a:rPr lang="en-US" dirty="0" err="1">
                <a:latin typeface="Opensans"/>
              </a:rPr>
              <a:t>mainnet</a:t>
            </a:r>
            <a:endParaRPr lang="en-US" dirty="0">
              <a:latin typeface="Opensans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No transaction data in </a:t>
            </a:r>
            <a:r>
              <a:rPr lang="en-US" dirty="0" err="1">
                <a:latin typeface="Opensans"/>
              </a:rPr>
              <a:t>mainnet</a:t>
            </a:r>
            <a:endParaRPr lang="en-US" dirty="0">
              <a:latin typeface="Opensans"/>
            </a:endParaRPr>
          </a:p>
          <a:p>
            <a:endParaRPr lang="en-US" dirty="0">
              <a:latin typeface="Opensans"/>
            </a:endParaRPr>
          </a:p>
          <a:p>
            <a:pPr lvl="1"/>
            <a:endParaRPr lang="en-US" dirty="0"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201056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ad, art&#10;&#10;Description automatically generated">
            <a:extLst>
              <a:ext uri="{FF2B5EF4-FFF2-40B4-BE49-F238E27FC236}">
                <a16:creationId xmlns:a16="http://schemas.microsoft.com/office/drawing/2014/main" id="{953FBD49-E368-354B-C126-0E8061D9C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11" y="1383873"/>
            <a:ext cx="12192000" cy="5949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87900B-3113-5FA8-D931-F7A1AD95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sans"/>
              </a:rPr>
              <a:t>Layer-2 Solutions : Plasma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4726-E080-CA15-E9DF-36F60F3A7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Plasma is a framework of “Blockchain of Blockchains”</a:t>
            </a:r>
          </a:p>
          <a:p>
            <a:r>
              <a:rPr lang="en-US" dirty="0"/>
              <a:t>‘child-chains’ are scaled down versions</a:t>
            </a:r>
          </a:p>
          <a:p>
            <a:pPr marL="0" indent="0">
              <a:buNone/>
            </a:pPr>
            <a:r>
              <a:rPr lang="en-US" dirty="0"/>
              <a:t>   of Ethereum</a:t>
            </a:r>
          </a:p>
          <a:p>
            <a:r>
              <a:rPr lang="en-US" dirty="0"/>
              <a:t>Improves security issues in Sidechains</a:t>
            </a:r>
          </a:p>
          <a:p>
            <a:r>
              <a:rPr lang="en-US" dirty="0"/>
              <a:t>Enable unlimited user-participation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9E1CB-B99E-9E24-E053-BA07DE587D74}"/>
              </a:ext>
            </a:extLst>
          </p:cNvPr>
          <p:cNvSpPr txBox="1"/>
          <p:nvPr/>
        </p:nvSpPr>
        <p:spPr>
          <a:xfrm>
            <a:off x="9818915" y="2074734"/>
            <a:ext cx="1534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sans"/>
              </a:rPr>
              <a:t>Ethereum</a:t>
            </a:r>
            <a:endParaRPr lang="en-US" dirty="0">
              <a:latin typeface="Open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32755-3E1B-0610-B121-F346D0E6E4E5}"/>
              </a:ext>
            </a:extLst>
          </p:cNvPr>
          <p:cNvSpPr txBox="1"/>
          <p:nvPr/>
        </p:nvSpPr>
        <p:spPr>
          <a:xfrm>
            <a:off x="6588968" y="4573783"/>
            <a:ext cx="163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sans"/>
              </a:rPr>
              <a:t>Child-chain</a:t>
            </a:r>
            <a:endParaRPr lang="en-US" dirty="0">
              <a:latin typeface="Open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545A1-E2B0-4619-333F-167FA5235098}"/>
              </a:ext>
            </a:extLst>
          </p:cNvPr>
          <p:cNvSpPr txBox="1"/>
          <p:nvPr/>
        </p:nvSpPr>
        <p:spPr>
          <a:xfrm>
            <a:off x="9517225" y="5649914"/>
            <a:ext cx="163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sans"/>
              </a:rPr>
              <a:t>Child-chain</a:t>
            </a:r>
            <a:endParaRPr lang="en-US" dirty="0"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216835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2C0C-FA0A-14F1-C1CE-2C678F1B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Drawbacks of Plasma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8BB91-E214-D433-87E8-5F36A3616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Opensans"/>
              </a:rPr>
              <a:t>Data Unavailability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No transaction data in </a:t>
            </a:r>
            <a:r>
              <a:rPr lang="en-US" dirty="0" err="1">
                <a:latin typeface="Opensans"/>
              </a:rPr>
              <a:t>mainnet</a:t>
            </a:r>
            <a:endParaRPr lang="en-US" dirty="0">
              <a:latin typeface="Opensans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Opensans"/>
              </a:rPr>
              <a:t>Does not support general computation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Can not run smart contracts 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Opensans"/>
              </a:rPr>
              <a:t>Delayed Withdrawals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Withdrawals delayed by challenge period</a:t>
            </a:r>
          </a:p>
          <a:p>
            <a:endParaRPr lang="en-US" dirty="0"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276585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0F2A-0208-9682-ABA0-B70111DB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Expected Deliverables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6DA6-9533-B28B-B922-9429FB89D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Objective:</a:t>
            </a:r>
          </a:p>
          <a:p>
            <a:pPr marL="457200" lvl="1" indent="0">
              <a:buNone/>
            </a:pPr>
            <a:r>
              <a:rPr lang="en-US" dirty="0">
                <a:latin typeface="Opensans"/>
              </a:rPr>
              <a:t>Investigate the design and implementation of a rollup system for the Ethereum Blockchain</a:t>
            </a:r>
          </a:p>
          <a:p>
            <a:pPr marL="457200" lvl="1" indent="0">
              <a:buNone/>
            </a:pPr>
            <a:endParaRPr lang="en-US" dirty="0">
              <a:latin typeface="Opensans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Opensans"/>
              </a:rPr>
              <a:t>Only transfers of Ether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Opensans"/>
              </a:rPr>
              <a:t>Optimistic Rollup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Opensans"/>
              </a:rPr>
              <a:t>A Single Aggregator/Sequencer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Opensans"/>
            </a:endParaRPr>
          </a:p>
          <a:p>
            <a:r>
              <a:rPr lang="en-US" dirty="0">
                <a:latin typeface="Opensans"/>
              </a:rPr>
              <a:t>Writing Period: </a:t>
            </a:r>
            <a:r>
              <a:rPr lang="en-US" dirty="0">
                <a:solidFill>
                  <a:srgbClr val="C00000"/>
                </a:solidFill>
                <a:latin typeface="Opensans"/>
              </a:rPr>
              <a:t>22.12.2022 – 22.06.2023</a:t>
            </a:r>
          </a:p>
        </p:txBody>
      </p:sp>
      <p:pic>
        <p:nvPicPr>
          <p:cNvPr id="5" name="Picture 4" descr="A picture containing circle, light&#10;&#10;Description automatically generated">
            <a:extLst>
              <a:ext uri="{FF2B5EF4-FFF2-40B4-BE49-F238E27FC236}">
                <a16:creationId xmlns:a16="http://schemas.microsoft.com/office/drawing/2014/main" id="{1045FE48-59EE-2ED6-7BC3-BD181E0DE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594" y="832594"/>
            <a:ext cx="6025406" cy="602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2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5D0C-AEE1-28EA-ABA0-DE4539CE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Rollups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BDDCB-C76A-1E40-0C1B-83A0051A0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Rollups improve from all previous Layer-2 solutions</a:t>
            </a:r>
          </a:p>
          <a:p>
            <a:pPr>
              <a:lnSpc>
                <a:spcPct val="100000"/>
              </a:lnSpc>
            </a:pPr>
            <a:r>
              <a:rPr lang="en-US" dirty="0"/>
              <a:t>Rollups move transaction execution Off-chain as Sidechains and Plasma</a:t>
            </a:r>
          </a:p>
          <a:p>
            <a:pPr>
              <a:lnSpc>
                <a:spcPct val="100000"/>
              </a:lnSpc>
            </a:pPr>
            <a:r>
              <a:rPr lang="en-US" dirty="0"/>
              <a:t>Aggregate transactions “Roll Up” and post in Layer-1</a:t>
            </a:r>
          </a:p>
          <a:p>
            <a:pPr>
              <a:lnSpc>
                <a:spcPct val="100000"/>
              </a:lnSpc>
            </a:pPr>
            <a:r>
              <a:rPr lang="en-US" dirty="0"/>
              <a:t>Rollups is the most secure Layer-2 solution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/>
              <a:t>Submits both state commitments and transaction data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/>
              <a:t>Optimistic and Zero-Knowledge</a:t>
            </a:r>
          </a:p>
        </p:txBody>
      </p:sp>
    </p:spTree>
    <p:extLst>
      <p:ext uri="{BB962C8B-B14F-4D97-AF65-F5344CB8AC3E}">
        <p14:creationId xmlns:p14="http://schemas.microsoft.com/office/powerpoint/2010/main" val="165752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4DD5-9C6E-98AD-6628-21CCF7E1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Comparison of Layer-2 Solutions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1C624B3-47D4-0E02-62A5-CA3A0367C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833014"/>
              </p:ext>
            </p:extLst>
          </p:nvPr>
        </p:nvGraphicFramePr>
        <p:xfrm>
          <a:off x="276550" y="1825625"/>
          <a:ext cx="11441148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9887">
                  <a:extLst>
                    <a:ext uri="{9D8B030D-6E8A-4147-A177-3AD203B41FA5}">
                      <a16:colId xmlns:a16="http://schemas.microsoft.com/office/drawing/2014/main" val="3390132003"/>
                    </a:ext>
                  </a:extLst>
                </a:gridCol>
                <a:gridCol w="1440738">
                  <a:extLst>
                    <a:ext uri="{9D8B030D-6E8A-4147-A177-3AD203B41FA5}">
                      <a16:colId xmlns:a16="http://schemas.microsoft.com/office/drawing/2014/main" val="3080731932"/>
                    </a:ext>
                  </a:extLst>
                </a:gridCol>
                <a:gridCol w="1839949">
                  <a:extLst>
                    <a:ext uri="{9D8B030D-6E8A-4147-A177-3AD203B41FA5}">
                      <a16:colId xmlns:a16="http://schemas.microsoft.com/office/drawing/2014/main" val="3283186555"/>
                    </a:ext>
                  </a:extLst>
                </a:gridCol>
                <a:gridCol w="1906858">
                  <a:extLst>
                    <a:ext uri="{9D8B030D-6E8A-4147-A177-3AD203B41FA5}">
                      <a16:colId xmlns:a16="http://schemas.microsoft.com/office/drawing/2014/main" val="2503875130"/>
                    </a:ext>
                  </a:extLst>
                </a:gridCol>
                <a:gridCol w="1906858">
                  <a:extLst>
                    <a:ext uri="{9D8B030D-6E8A-4147-A177-3AD203B41FA5}">
                      <a16:colId xmlns:a16="http://schemas.microsoft.com/office/drawing/2014/main" val="147093448"/>
                    </a:ext>
                  </a:extLst>
                </a:gridCol>
                <a:gridCol w="1906858">
                  <a:extLst>
                    <a:ext uri="{9D8B030D-6E8A-4147-A177-3AD203B41FA5}">
                      <a16:colId xmlns:a16="http://schemas.microsoft.com/office/drawing/2014/main" val="3381288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Aspect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Channels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Sidechains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Plasma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Optimistic Rollup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Zero-Knowledge</a:t>
                      </a:r>
                    </a:p>
                    <a:p>
                      <a:r>
                        <a:rPr lang="en-US" sz="1600" dirty="0"/>
                        <a:t>Rollup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38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Transaction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Slowest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05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Transaction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Very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Very 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97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On-chain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5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Capital 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5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Finality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One Confirmation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One Confirmation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 10 </a:t>
                      </a:r>
                      <a:r>
                        <a:rPr lang="en-US" sz="1600" dirty="0" err="1"/>
                        <a:t>mintues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32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Liveness Assumption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Bonded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30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Fund Freezing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9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Vulnerability to</a:t>
                      </a:r>
                    </a:p>
                    <a:p>
                      <a:r>
                        <a:rPr lang="en-US" sz="1600" dirty="0"/>
                        <a:t>Crypto-economic Attacks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511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030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60EE-C975-7E9F-1FDF-1AE32F2C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Rationale for Rollup as a feasible Layer-2 </a:t>
            </a:r>
            <a:br>
              <a:rPr lang="en-US" dirty="0">
                <a:latin typeface="Opensans"/>
              </a:rPr>
            </a:br>
            <a:r>
              <a:rPr lang="en-US" dirty="0">
                <a:latin typeface="Opensans"/>
              </a:rPr>
              <a:t>Scaling Solution</a:t>
            </a:r>
          </a:p>
        </p:txBody>
      </p:sp>
      <p:pic>
        <p:nvPicPr>
          <p:cNvPr id="5" name="Content Placeholder 4" descr="A picture containing text, screenshot, font, diagram">
            <a:extLst>
              <a:ext uri="{FF2B5EF4-FFF2-40B4-BE49-F238E27FC236}">
                <a16:creationId xmlns:a16="http://schemas.microsoft.com/office/drawing/2014/main" id="{0028C602-D8FA-A8B0-735C-9E0FF49A2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59" y="1583474"/>
            <a:ext cx="10335556" cy="5043999"/>
          </a:xfrm>
        </p:spPr>
      </p:pic>
    </p:spTree>
    <p:extLst>
      <p:ext uri="{BB962C8B-B14F-4D97-AF65-F5344CB8AC3E}">
        <p14:creationId xmlns:p14="http://schemas.microsoft.com/office/powerpoint/2010/main" val="2349908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0487-8FAE-E333-C231-BD9A8E50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Modular Blockchain Architecture</a:t>
            </a:r>
          </a:p>
        </p:txBody>
      </p:sp>
      <p:pic>
        <p:nvPicPr>
          <p:cNvPr id="5" name="Content Placeholder 4" descr="A diagram of a blockchain&#10;&#10;Description automatically generated with medium confidence">
            <a:extLst>
              <a:ext uri="{FF2B5EF4-FFF2-40B4-BE49-F238E27FC236}">
                <a16:creationId xmlns:a16="http://schemas.microsoft.com/office/drawing/2014/main" id="{AAEF3096-E643-DCD6-E887-AD33AB489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43" y="1638339"/>
            <a:ext cx="10012913" cy="4886542"/>
          </a:xfrm>
        </p:spPr>
      </p:pic>
    </p:spTree>
    <p:extLst>
      <p:ext uri="{BB962C8B-B14F-4D97-AF65-F5344CB8AC3E}">
        <p14:creationId xmlns:p14="http://schemas.microsoft.com/office/powerpoint/2010/main" val="2014445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post-it note, font&#10;&#10;Description automatically generated">
            <a:extLst>
              <a:ext uri="{FF2B5EF4-FFF2-40B4-BE49-F238E27FC236}">
                <a16:creationId xmlns:a16="http://schemas.microsoft.com/office/drawing/2014/main" id="{8C9168F7-A80A-A945-33B9-48B68E02D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1" y="1027906"/>
            <a:ext cx="11048467" cy="53919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30D52-DA64-552C-9E81-CC9784ABF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Flavors of Rollups</a:t>
            </a:r>
          </a:p>
        </p:txBody>
      </p:sp>
    </p:spTree>
    <p:extLst>
      <p:ext uri="{BB962C8B-B14F-4D97-AF65-F5344CB8AC3E}">
        <p14:creationId xmlns:p14="http://schemas.microsoft.com/office/powerpoint/2010/main" val="1112813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AB1A-7984-C599-AE7B-A231AFFB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Optimistic Rollups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031AD-D0C3-EBC4-17C5-9A4AD323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Optimistic Rollups are same as Plasma, but improves data availability</a:t>
            </a:r>
          </a:p>
          <a:p>
            <a:pPr marL="0" indent="0">
              <a:buNone/>
            </a:pPr>
            <a:r>
              <a:rPr lang="en-US" dirty="0">
                <a:latin typeface="Opensans"/>
              </a:rPr>
              <a:t>   By posting compressed transactions</a:t>
            </a:r>
          </a:p>
          <a:p>
            <a:r>
              <a:rPr lang="en-US" dirty="0">
                <a:latin typeface="Opensans"/>
              </a:rPr>
              <a:t>“Optimistic” as assumes Valid until Proven</a:t>
            </a:r>
          </a:p>
          <a:p>
            <a:pPr marL="0" indent="0">
              <a:buNone/>
            </a:pPr>
            <a:endParaRPr lang="en-US" dirty="0">
              <a:latin typeface="Opensans"/>
            </a:endParaRPr>
          </a:p>
          <a:p>
            <a:pPr marL="0" indent="0">
              <a:buNone/>
            </a:pPr>
            <a:r>
              <a:rPr lang="en-US" dirty="0">
                <a:latin typeface="Opensans"/>
              </a:rPr>
              <a:t>System Actors :</a:t>
            </a:r>
          </a:p>
          <a:p>
            <a:pPr marL="0" indent="0">
              <a:buNone/>
            </a:pPr>
            <a:r>
              <a:rPr lang="en-US" dirty="0">
                <a:latin typeface="Opensans"/>
              </a:rPr>
              <a:t>	Sequencer/Aggregator - Create batches of transactions and                 	                                           periodically submit state commitments.</a:t>
            </a:r>
          </a:p>
          <a:p>
            <a:pPr marL="0" indent="0">
              <a:buNone/>
            </a:pPr>
            <a:r>
              <a:rPr lang="en-US" dirty="0">
                <a:latin typeface="Opensans"/>
              </a:rPr>
              <a:t>	Verifier - Monitor network and ensure chain integrity</a:t>
            </a:r>
          </a:p>
        </p:txBody>
      </p:sp>
    </p:spTree>
    <p:extLst>
      <p:ext uri="{BB962C8B-B14F-4D97-AF65-F5344CB8AC3E}">
        <p14:creationId xmlns:p14="http://schemas.microsoft.com/office/powerpoint/2010/main" val="375198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CD60-C1D7-E0F3-B7FC-94DCFAA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Optimistic Rollup Architecture</a:t>
            </a:r>
          </a:p>
        </p:txBody>
      </p:sp>
      <p:pic>
        <p:nvPicPr>
          <p:cNvPr id="23" name="Content Placeholder 22" descr="A diagram of a blockchain&#10;&#10;Description automatically generated with medium confidence">
            <a:extLst>
              <a:ext uri="{FF2B5EF4-FFF2-40B4-BE49-F238E27FC236}">
                <a16:creationId xmlns:a16="http://schemas.microsoft.com/office/drawing/2014/main" id="{93DD22B0-A8D5-9687-14C7-5F48A8FE9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51" y="1690688"/>
            <a:ext cx="10084527" cy="3857091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ADD4CF-CF13-D9F2-BB35-AFFC18750C2A}"/>
              </a:ext>
            </a:extLst>
          </p:cNvPr>
          <p:cNvSpPr txBox="1"/>
          <p:nvPr/>
        </p:nvSpPr>
        <p:spPr>
          <a:xfrm>
            <a:off x="4022438" y="4225637"/>
            <a:ext cx="9929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Query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344883-2866-6E85-D5D5-462269D74493}"/>
              </a:ext>
            </a:extLst>
          </p:cNvPr>
          <p:cNvSpPr txBox="1"/>
          <p:nvPr/>
        </p:nvSpPr>
        <p:spPr>
          <a:xfrm>
            <a:off x="6696364" y="4193309"/>
            <a:ext cx="163945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Submit transactions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CB7724-D589-D05C-FEC8-AC72B21AFBF0}"/>
              </a:ext>
            </a:extLst>
          </p:cNvPr>
          <p:cNvSpPr txBox="1"/>
          <p:nvPr/>
        </p:nvSpPr>
        <p:spPr>
          <a:xfrm>
            <a:off x="5103091" y="5287819"/>
            <a:ext cx="187498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P2P Realtime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1AA420-7422-CFC8-BAF9-6035A7571E88}"/>
              </a:ext>
            </a:extLst>
          </p:cNvPr>
          <p:cNvSpPr txBox="1"/>
          <p:nvPr/>
        </p:nvSpPr>
        <p:spPr>
          <a:xfrm>
            <a:off x="2600038" y="4645891"/>
            <a:ext cx="9929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Verifiers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FA9132-D1BC-DAAF-34BB-A223D1027E24}"/>
              </a:ext>
            </a:extLst>
          </p:cNvPr>
          <p:cNvSpPr txBox="1"/>
          <p:nvPr/>
        </p:nvSpPr>
        <p:spPr>
          <a:xfrm>
            <a:off x="1625600" y="3108306"/>
            <a:ext cx="26277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Verify block hash assertions &amp;</a:t>
            </a:r>
          </a:p>
          <a:p>
            <a:pPr algn="ctr"/>
            <a:r>
              <a:rPr lang="en-US" sz="1400" dirty="0"/>
              <a:t>submit fault proofs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C29124-A2BB-9FEB-E798-D570FACA8075}"/>
              </a:ext>
            </a:extLst>
          </p:cNvPr>
          <p:cNvSpPr txBox="1"/>
          <p:nvPr/>
        </p:nvSpPr>
        <p:spPr>
          <a:xfrm>
            <a:off x="2600038" y="4669799"/>
            <a:ext cx="9929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Verifiers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E7013F-D696-112A-C39B-0E8E1DB56D5C}"/>
              </a:ext>
            </a:extLst>
          </p:cNvPr>
          <p:cNvSpPr txBox="1"/>
          <p:nvPr/>
        </p:nvSpPr>
        <p:spPr>
          <a:xfrm>
            <a:off x="4832927" y="3252687"/>
            <a:ext cx="26277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Submit deposits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9E176-2250-3E49-70D7-784C01A24E6B}"/>
              </a:ext>
            </a:extLst>
          </p:cNvPr>
          <p:cNvSpPr txBox="1"/>
          <p:nvPr/>
        </p:nvSpPr>
        <p:spPr>
          <a:xfrm>
            <a:off x="7732523" y="3216027"/>
            <a:ext cx="26277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Submit batches and assertions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5613B-F938-B75F-6AD1-75748D6DBD4E}"/>
              </a:ext>
            </a:extLst>
          </p:cNvPr>
          <p:cNvSpPr txBox="1"/>
          <p:nvPr/>
        </p:nvSpPr>
        <p:spPr>
          <a:xfrm>
            <a:off x="1891147" y="1925782"/>
            <a:ext cx="26277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FEBD61-9DF0-7258-B0EC-4A63FCFFF635}"/>
              </a:ext>
            </a:extLst>
          </p:cNvPr>
          <p:cNvSpPr txBox="1"/>
          <p:nvPr/>
        </p:nvSpPr>
        <p:spPr>
          <a:xfrm>
            <a:off x="3205019" y="5857458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Optimism (Bedrock upgrade) – Network participants Overview</a:t>
            </a:r>
          </a:p>
        </p:txBody>
      </p:sp>
    </p:spTree>
    <p:extLst>
      <p:ext uri="{BB962C8B-B14F-4D97-AF65-F5344CB8AC3E}">
        <p14:creationId xmlns:p14="http://schemas.microsoft.com/office/powerpoint/2010/main" val="230983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58F8-53B9-9FF1-4ADB-8E9B9B48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Dispute Resolution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1D143-AE22-7742-74A5-73272E492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Single-Round Dispute Resolution</a:t>
            </a:r>
          </a:p>
          <a:p>
            <a:pPr lvl="1"/>
            <a:r>
              <a:rPr lang="en-US" dirty="0"/>
              <a:t>Complete Batch is validated</a:t>
            </a:r>
          </a:p>
          <a:p>
            <a:pPr lvl="1"/>
            <a:r>
              <a:rPr lang="en-US" dirty="0"/>
              <a:t>Faster</a:t>
            </a:r>
          </a:p>
          <a:p>
            <a:pPr lvl="1"/>
            <a:r>
              <a:rPr lang="en-US" dirty="0"/>
              <a:t>High cost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Multi-Round Dispute Resolution</a:t>
            </a:r>
          </a:p>
          <a:p>
            <a:pPr lvl="1"/>
            <a:r>
              <a:rPr lang="en-US" dirty="0"/>
              <a:t>A Granular validation of batches and transactions</a:t>
            </a:r>
          </a:p>
          <a:p>
            <a:pPr lvl="1"/>
            <a:r>
              <a:rPr lang="en-US" dirty="0"/>
              <a:t>Interactive multi-round process between sequencer and verifier</a:t>
            </a:r>
          </a:p>
          <a:p>
            <a:pPr lvl="1"/>
            <a:r>
              <a:rPr lang="en-US" dirty="0"/>
              <a:t>Slower but low-cost</a:t>
            </a:r>
          </a:p>
        </p:txBody>
      </p:sp>
    </p:spTree>
    <p:extLst>
      <p:ext uri="{BB962C8B-B14F-4D97-AF65-F5344CB8AC3E}">
        <p14:creationId xmlns:p14="http://schemas.microsoft.com/office/powerpoint/2010/main" val="707700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A861-B3D2-6DA8-27AB-4AD8851A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Zero-Knowledge Rollups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12-2707-4519-1810-53D2520ED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Verified using Zero-Knowledge proofs as posted into the Layer-1</a:t>
            </a:r>
          </a:p>
          <a:p>
            <a:r>
              <a:rPr lang="en-US" dirty="0">
                <a:latin typeface="Opensans"/>
              </a:rPr>
              <a:t>Faster Finality</a:t>
            </a:r>
          </a:p>
          <a:p>
            <a:endParaRPr lang="en-US" dirty="0">
              <a:latin typeface="Opensans"/>
            </a:endParaRPr>
          </a:p>
          <a:p>
            <a:pPr marL="0" indent="0">
              <a:buNone/>
            </a:pPr>
            <a:r>
              <a:rPr lang="en-US" dirty="0">
                <a:latin typeface="Opensans"/>
              </a:rPr>
              <a:t>System Actors :</a:t>
            </a:r>
          </a:p>
          <a:p>
            <a:pPr marL="0" indent="0">
              <a:buNone/>
            </a:pPr>
            <a:r>
              <a:rPr lang="en-US" dirty="0">
                <a:latin typeface="Opensans"/>
              </a:rPr>
              <a:t>	Sequencer/Aggregator - Create batches of transactions and                 	                                           periodically submit state commitments.</a:t>
            </a:r>
          </a:p>
          <a:p>
            <a:pPr marL="0" indent="0">
              <a:buNone/>
            </a:pPr>
            <a:r>
              <a:rPr lang="en-US" dirty="0">
                <a:latin typeface="Opensans"/>
              </a:rPr>
              <a:t>	Verifier - Monitor network and ensure chain integrity</a:t>
            </a:r>
          </a:p>
          <a:p>
            <a:pPr marL="0" indent="0">
              <a:buNone/>
            </a:pPr>
            <a:r>
              <a:rPr lang="en-US" dirty="0">
                <a:latin typeface="Opensans"/>
              </a:rPr>
              <a:t>	</a:t>
            </a:r>
            <a:r>
              <a:rPr lang="en-US" dirty="0">
                <a:solidFill>
                  <a:srgbClr val="00B050"/>
                </a:solidFill>
                <a:latin typeface="Opensans"/>
              </a:rPr>
              <a:t>Prover – Generate cryptographic Proofs for the transaction   	   	                batches</a:t>
            </a:r>
          </a:p>
          <a:p>
            <a:endParaRPr lang="en-US" dirty="0"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281381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5208-B70C-1B4B-215E-477BACB8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Zero-Knowledge Rollup Architecture</a:t>
            </a:r>
          </a:p>
        </p:txBody>
      </p:sp>
      <p:pic>
        <p:nvPicPr>
          <p:cNvPr id="5" name="Content Placeholder 4" descr="A diagram of a blockchain process&#10;&#10;Description automatically generated with medium confidence">
            <a:extLst>
              <a:ext uri="{FF2B5EF4-FFF2-40B4-BE49-F238E27FC236}">
                <a16:creationId xmlns:a16="http://schemas.microsoft.com/office/drawing/2014/main" id="{5EE2423A-1288-3AF5-1D55-E71A9B8A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5" y="1568426"/>
            <a:ext cx="663180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83BAE-B333-7601-3F19-D776515DC584}"/>
              </a:ext>
            </a:extLst>
          </p:cNvPr>
          <p:cNvSpPr txBox="1"/>
          <p:nvPr/>
        </p:nvSpPr>
        <p:spPr>
          <a:xfrm>
            <a:off x="4268394" y="6123543"/>
            <a:ext cx="365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System Architecture of </a:t>
            </a:r>
            <a:r>
              <a:rPr lang="en-US" dirty="0" err="1"/>
              <a:t>StarkNet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0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DDB9-C6FA-0CD4-5F2D-7F20763C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sans"/>
              </a:rPr>
              <a:t>Introduction</a:t>
            </a:r>
            <a:endParaRPr lang="en-US" dirty="0">
              <a:latin typeface="Opensa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CCC8B-DF10-F11A-A07D-4484E20AE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Blockchain as a technology has revolutionized </a:t>
            </a:r>
          </a:p>
          <a:p>
            <a:pPr marL="0" indent="0">
              <a:buNone/>
            </a:pPr>
            <a:r>
              <a:rPr lang="en-US" dirty="0">
                <a:latin typeface="Opensans"/>
              </a:rPr>
              <a:t>   various industries.</a:t>
            </a:r>
          </a:p>
          <a:p>
            <a:r>
              <a:rPr lang="en-US" dirty="0">
                <a:latin typeface="Opensans"/>
              </a:rPr>
              <a:t>Mass adoption is hindered by the issue of “Scalability”.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Real-Time Transactions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>
                <a:latin typeface="Opensans"/>
              </a:rPr>
              <a:t>High Transaction Costs</a:t>
            </a:r>
          </a:p>
          <a:p>
            <a:pPr marL="0" indent="0">
              <a:buNone/>
            </a:pPr>
            <a:endParaRPr lang="en-US" dirty="0">
              <a:latin typeface="Opensans"/>
            </a:endParaRPr>
          </a:p>
        </p:txBody>
      </p:sp>
      <p:pic>
        <p:nvPicPr>
          <p:cNvPr id="4" name="Picture 3" descr="A picture containing circle, light&#10;&#10;Description automatically generated">
            <a:extLst>
              <a:ext uri="{FF2B5EF4-FFF2-40B4-BE49-F238E27FC236}">
                <a16:creationId xmlns:a16="http://schemas.microsoft.com/office/drawing/2014/main" id="{C2AD1EA7-523F-9CDF-8183-7DCC4A3B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594" y="832594"/>
            <a:ext cx="6025406" cy="6025406"/>
          </a:xfrm>
          <a:prstGeom prst="rect">
            <a:avLst/>
          </a:prstGeom>
        </p:spPr>
      </p:pic>
      <p:pic>
        <p:nvPicPr>
          <p:cNvPr id="8" name="Picture 7" descr="Vet wearing white coat holding stethoscope on chest of seated dog">
            <a:extLst>
              <a:ext uri="{FF2B5EF4-FFF2-40B4-BE49-F238E27FC236}">
                <a16:creationId xmlns:a16="http://schemas.microsoft.com/office/drawing/2014/main" id="{44F482D1-FBD5-7AA5-5D50-A12123E384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76" y="4263315"/>
            <a:ext cx="2758552" cy="183903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Gavel resting on block">
            <a:extLst>
              <a:ext uri="{FF2B5EF4-FFF2-40B4-BE49-F238E27FC236}">
                <a16:creationId xmlns:a16="http://schemas.microsoft.com/office/drawing/2014/main" id="{51FB43BA-3A4E-3985-8567-E2C3DB87A2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17" y="4346576"/>
            <a:ext cx="2745581" cy="1830387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97090999-1D80-E70C-9427-42B28B65915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55" y="4678446"/>
            <a:ext cx="3273123" cy="183903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267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0E209E6-A7D0-A269-B3A3-F400E79EB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0" y="1147666"/>
            <a:ext cx="11022399" cy="537919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DCCFC-1283-5863-6379-6810AF3C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Our Optimistic Rollup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95130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E701-8232-86DA-ED41-FC221553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Simplified Sequence Diagram</a:t>
            </a:r>
          </a:p>
        </p:txBody>
      </p:sp>
      <p:pic>
        <p:nvPicPr>
          <p:cNvPr id="5" name="Content Placeholder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0663174F-043E-61A5-89E5-A63AFB951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5" y="1422895"/>
            <a:ext cx="10893090" cy="5316089"/>
          </a:xfrm>
        </p:spPr>
      </p:pic>
    </p:spTree>
    <p:extLst>
      <p:ext uri="{BB962C8B-B14F-4D97-AF65-F5344CB8AC3E}">
        <p14:creationId xmlns:p14="http://schemas.microsoft.com/office/powerpoint/2010/main" val="39458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C8E1-6A8B-68CB-698B-545B3A71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Types of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9050-9088-3CAB-672B-5E5AB34DE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Deposit Transaction – </a:t>
            </a:r>
            <a:r>
              <a:rPr lang="en-US" dirty="0">
                <a:solidFill>
                  <a:srgbClr val="0070C0"/>
                </a:solidFill>
              </a:rPr>
              <a:t>l1deposit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/>
              <a:t> Entry to the Rollup system</a:t>
            </a:r>
          </a:p>
          <a:p>
            <a:r>
              <a:rPr lang="en-US" dirty="0"/>
              <a:t>Layer-2 User Transaction – </a:t>
            </a:r>
            <a:r>
              <a:rPr lang="en-US" dirty="0">
                <a:solidFill>
                  <a:srgbClr val="0070C0"/>
                </a:solidFill>
              </a:rPr>
              <a:t>l2transfer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/>
              <a:t>Peer-to-peer Layer-2 transfers</a:t>
            </a:r>
          </a:p>
          <a:p>
            <a:r>
              <a:rPr lang="en-US" dirty="0"/>
              <a:t>Withdrawal Transactions – </a:t>
            </a:r>
            <a:r>
              <a:rPr lang="en-US" dirty="0">
                <a:solidFill>
                  <a:srgbClr val="0070C0"/>
                </a:solidFill>
              </a:rPr>
              <a:t>l2withdraw, l1withdraw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/>
              <a:t>User exit from the Rollup</a:t>
            </a:r>
          </a:p>
        </p:txBody>
      </p:sp>
    </p:spTree>
    <p:extLst>
      <p:ext uri="{BB962C8B-B14F-4D97-AF65-F5344CB8AC3E}">
        <p14:creationId xmlns:p14="http://schemas.microsoft.com/office/powerpoint/2010/main" val="3610542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FB5F8B-039E-64C5-1584-75D568C2A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55" y="820730"/>
            <a:ext cx="11811163" cy="57641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A5A26-875E-573D-5B17-64E17D4A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User Entrance to Rollup</a:t>
            </a:r>
          </a:p>
        </p:txBody>
      </p:sp>
    </p:spTree>
    <p:extLst>
      <p:ext uri="{BB962C8B-B14F-4D97-AF65-F5344CB8AC3E}">
        <p14:creationId xmlns:p14="http://schemas.microsoft.com/office/powerpoint/2010/main" val="717950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357544D-0725-31B5-5EA2-2EED3377E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3" y="1118948"/>
            <a:ext cx="11908919" cy="58118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07776-854E-97F5-894A-BF4FC05D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User Exit from the Rollup</a:t>
            </a:r>
          </a:p>
        </p:txBody>
      </p:sp>
    </p:spTree>
    <p:extLst>
      <p:ext uri="{BB962C8B-B14F-4D97-AF65-F5344CB8AC3E}">
        <p14:creationId xmlns:p14="http://schemas.microsoft.com/office/powerpoint/2010/main" val="20461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Description automatically generated with medium confidence">
            <a:extLst>
              <a:ext uri="{FF2B5EF4-FFF2-40B4-BE49-F238E27FC236}">
                <a16:creationId xmlns:a16="http://schemas.microsoft.com/office/drawing/2014/main" id="{5F9BDECD-EE91-8AF2-E651-D92E85E5E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5" y="1292124"/>
            <a:ext cx="11404923" cy="55658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3CAAD-BEDB-DE30-24D4-11F5326B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Transaction Lifecycle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D5A23-EE90-7A79-5ED6-589F068CD890}"/>
              </a:ext>
            </a:extLst>
          </p:cNvPr>
          <p:cNvSpPr txBox="1"/>
          <p:nvPr/>
        </p:nvSpPr>
        <p:spPr>
          <a:xfrm>
            <a:off x="5980027" y="2274850"/>
            <a:ext cx="232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sans"/>
              </a:rPr>
              <a:t>Invalid transaction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82B38-D428-680D-48B2-BB78AC701E48}"/>
              </a:ext>
            </a:extLst>
          </p:cNvPr>
          <p:cNvSpPr txBox="1"/>
          <p:nvPr/>
        </p:nvSpPr>
        <p:spPr>
          <a:xfrm>
            <a:off x="7359805" y="5058938"/>
            <a:ext cx="220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sans"/>
              </a:rPr>
              <a:t>Batch is not challenged and </a:t>
            </a:r>
          </a:p>
          <a:p>
            <a:r>
              <a:rPr lang="en-US" sz="1200" dirty="0">
                <a:latin typeface="Opensans"/>
              </a:rPr>
              <a:t>after a successful challenge</a:t>
            </a:r>
          </a:p>
          <a:p>
            <a:r>
              <a:rPr lang="en-US" sz="1200" dirty="0">
                <a:latin typeface="Opensans"/>
              </a:rPr>
              <a:t>period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74BEC-AF12-3A61-02BB-35F7D0D2F07E}"/>
              </a:ext>
            </a:extLst>
          </p:cNvPr>
          <p:cNvSpPr txBox="1"/>
          <p:nvPr/>
        </p:nvSpPr>
        <p:spPr>
          <a:xfrm>
            <a:off x="3274741" y="5933937"/>
            <a:ext cx="2208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sans"/>
              </a:rPr>
              <a:t>Sequencer wins the challenge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705CD-DB50-BB2F-E04A-77F4C301EABE}"/>
              </a:ext>
            </a:extLst>
          </p:cNvPr>
          <p:cNvSpPr txBox="1"/>
          <p:nvPr/>
        </p:nvSpPr>
        <p:spPr>
          <a:xfrm>
            <a:off x="2111297" y="3581480"/>
            <a:ext cx="2208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sans"/>
              </a:rPr>
              <a:t>Verifier wins the challenge and </a:t>
            </a:r>
          </a:p>
          <a:p>
            <a:r>
              <a:rPr lang="en-US" sz="1200" dirty="0">
                <a:latin typeface="Opensans"/>
              </a:rPr>
              <a:t>chain is rearranged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96B84-CCD9-9E6F-BA9C-C57BBB806A5B}"/>
              </a:ext>
            </a:extLst>
          </p:cNvPr>
          <p:cNvSpPr txBox="1"/>
          <p:nvPr/>
        </p:nvSpPr>
        <p:spPr>
          <a:xfrm>
            <a:off x="5980026" y="4306152"/>
            <a:ext cx="260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sans"/>
              </a:rPr>
              <a:t>Batch submission to Layer-1 successful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892B3-C398-2CAA-B02F-FDAC25234335}"/>
              </a:ext>
            </a:extLst>
          </p:cNvPr>
          <p:cNvSpPr txBox="1"/>
          <p:nvPr/>
        </p:nvSpPr>
        <p:spPr>
          <a:xfrm>
            <a:off x="5861451" y="2987260"/>
            <a:ext cx="2602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sans"/>
              </a:rPr>
              <a:t>Valid transaction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FF649-5BFF-DA9D-D500-F1E705FA3A53}"/>
              </a:ext>
            </a:extLst>
          </p:cNvPr>
          <p:cNvSpPr txBox="1"/>
          <p:nvPr/>
        </p:nvSpPr>
        <p:spPr>
          <a:xfrm>
            <a:off x="5178624" y="1413689"/>
            <a:ext cx="1365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sans"/>
              </a:rPr>
              <a:t>User transaction</a:t>
            </a:r>
          </a:p>
        </p:txBody>
      </p:sp>
    </p:spTree>
    <p:extLst>
      <p:ext uri="{BB962C8B-B14F-4D97-AF65-F5344CB8AC3E}">
        <p14:creationId xmlns:p14="http://schemas.microsoft.com/office/powerpoint/2010/main" val="3199599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4197595C-53B2-0E30-EFDA-BD296C94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6" y="365125"/>
            <a:ext cx="11094168" cy="54142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976364-FE54-3150-3F59-7ABFD427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The Sequencer</a:t>
            </a:r>
          </a:p>
        </p:txBody>
      </p:sp>
    </p:spTree>
    <p:extLst>
      <p:ext uri="{BB962C8B-B14F-4D97-AF65-F5344CB8AC3E}">
        <p14:creationId xmlns:p14="http://schemas.microsoft.com/office/powerpoint/2010/main" val="2985817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, sketch, text, plan&#10;&#10;Description automatically generated">
            <a:extLst>
              <a:ext uri="{FF2B5EF4-FFF2-40B4-BE49-F238E27FC236}">
                <a16:creationId xmlns:a16="http://schemas.microsoft.com/office/drawing/2014/main" id="{FA7BAAA0-CF03-A4C5-4258-8895195FB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7" y="1383091"/>
            <a:ext cx="10470354" cy="51097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95423-56C5-C09E-7CDB-BA18784A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State Root Generation</a:t>
            </a:r>
          </a:p>
        </p:txBody>
      </p:sp>
    </p:spTree>
    <p:extLst>
      <p:ext uri="{BB962C8B-B14F-4D97-AF65-F5344CB8AC3E}">
        <p14:creationId xmlns:p14="http://schemas.microsoft.com/office/powerpoint/2010/main" val="3636068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67A8D787-F72E-03B8-C105-DAC8248ED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4" y="1292251"/>
            <a:ext cx="11096812" cy="54155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F83389-B907-1BE3-35F9-B6E7FF9F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The Verifier – Verification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176706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1610-A788-5307-2176-EDBE1FE8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The Bridge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50FF7-3EC0-2343-ACA8-97CA99C55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Protocol assumptions on the Layer-1 Blockchain</a:t>
            </a:r>
          </a:p>
          <a:p>
            <a:pPr lvl="1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en-US" dirty="0"/>
              <a:t>Neutrality : Validators of the underlying blockchain are not colluding with 	       		     Rollup operators (Sequencer)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/>
              <a:t>Eventual Delivery : Given an appropriate base fee, a user transaction is always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                                       Included in a block</a:t>
            </a:r>
          </a:p>
          <a:p>
            <a:pPr lvl="1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dirty="0"/>
              <a:t>Safety of Smart Contract : Bridge is not compromised </a:t>
            </a:r>
          </a:p>
        </p:txBody>
      </p:sp>
    </p:spTree>
    <p:extLst>
      <p:ext uri="{BB962C8B-B14F-4D97-AF65-F5344CB8AC3E}">
        <p14:creationId xmlns:p14="http://schemas.microsoft.com/office/powerpoint/2010/main" val="9093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423-CDBD-4119-5601-E2C0F302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Blockchain vs Centralized Systems</a:t>
            </a:r>
          </a:p>
        </p:txBody>
      </p:sp>
      <p:pic>
        <p:nvPicPr>
          <p:cNvPr id="5" name="Content Placeholder 4" descr="A picture containing text, circle, diagram, design&#10;&#10;Description automatically generated">
            <a:extLst>
              <a:ext uri="{FF2B5EF4-FFF2-40B4-BE49-F238E27FC236}">
                <a16:creationId xmlns:a16="http://schemas.microsoft.com/office/drawing/2014/main" id="{CE093E3B-B30F-58F7-CFBB-DE1172789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81" y="1825625"/>
            <a:ext cx="89162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5EF59-129B-CC89-161D-22D4DFCB37A4}"/>
              </a:ext>
            </a:extLst>
          </p:cNvPr>
          <p:cNvSpPr txBox="1"/>
          <p:nvPr/>
        </p:nvSpPr>
        <p:spPr>
          <a:xfrm>
            <a:off x="6347534" y="5592932"/>
            <a:ext cx="2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sans"/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2348272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7134-511F-C424-D392-05E477CB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Responsibilities of the Bridge Contract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72B7-0A70-C844-FA72-01A83CC1B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Facilitate user entrance and exit</a:t>
            </a:r>
          </a:p>
          <a:p>
            <a:r>
              <a:rPr lang="en-US" dirty="0">
                <a:latin typeface="Opensans"/>
              </a:rPr>
              <a:t>Maintain Rollup state (State-Commitment-Chain)</a:t>
            </a:r>
          </a:p>
          <a:p>
            <a:r>
              <a:rPr lang="en-US" dirty="0">
                <a:latin typeface="Opensans"/>
              </a:rPr>
              <a:t>Dispute resolution</a:t>
            </a:r>
          </a:p>
        </p:txBody>
      </p:sp>
    </p:spTree>
    <p:extLst>
      <p:ext uri="{BB962C8B-B14F-4D97-AF65-F5344CB8AC3E}">
        <p14:creationId xmlns:p14="http://schemas.microsoft.com/office/powerpoint/2010/main" val="1212898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bridge connection&#10;&#10;Description automatically generated with medium confidence">
            <a:extLst>
              <a:ext uri="{FF2B5EF4-FFF2-40B4-BE49-F238E27FC236}">
                <a16:creationId xmlns:a16="http://schemas.microsoft.com/office/drawing/2014/main" id="{6A727D65-53D5-6CAF-A862-5A48B302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2" y="1338146"/>
            <a:ext cx="10399536" cy="50752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7AD5A-B378-C767-4D66-9E0EF2D3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State-Commitment-Chain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FF74D-D0F8-863A-F3B5-CB76C2E95926}"/>
              </a:ext>
            </a:extLst>
          </p:cNvPr>
          <p:cNvSpPr txBox="1"/>
          <p:nvPr/>
        </p:nvSpPr>
        <p:spPr>
          <a:xfrm>
            <a:off x="3314143" y="5049305"/>
            <a:ext cx="3510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Sequencer append batch to the</a:t>
            </a:r>
          </a:p>
          <a:p>
            <a:pPr algn="ctr"/>
            <a:r>
              <a:rPr lang="en-US" dirty="0"/>
              <a:t>SCC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9DBEB-0904-190B-7BF8-AEC96D990EA2}"/>
              </a:ext>
            </a:extLst>
          </p:cNvPr>
          <p:cNvSpPr txBox="1"/>
          <p:nvPr/>
        </p:nvSpPr>
        <p:spPr>
          <a:xfrm>
            <a:off x="8310633" y="3332761"/>
            <a:ext cx="351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Transaction batch hash is </a:t>
            </a:r>
          </a:p>
          <a:p>
            <a:pPr algn="ctr"/>
            <a:r>
              <a:rPr lang="en-US" dirty="0"/>
              <a:t>Calculated by hashing the transaction batch</a:t>
            </a:r>
          </a:p>
        </p:txBody>
      </p:sp>
    </p:spTree>
    <p:extLst>
      <p:ext uri="{BB962C8B-B14F-4D97-AF65-F5344CB8AC3E}">
        <p14:creationId xmlns:p14="http://schemas.microsoft.com/office/powerpoint/2010/main" val="36687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2911-518A-F3E7-023F-79687C9B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Dispute Resolution Protocol</a:t>
            </a:r>
          </a:p>
        </p:txBody>
      </p:sp>
      <p:pic>
        <p:nvPicPr>
          <p:cNvPr id="5" name="Content Placeholder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9497EB1-7DA3-375E-05C8-56D691CAF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82" y="1547790"/>
            <a:ext cx="10015659" cy="4887882"/>
          </a:xfrm>
        </p:spPr>
      </p:pic>
    </p:spTree>
    <p:extLst>
      <p:ext uri="{BB962C8B-B14F-4D97-AF65-F5344CB8AC3E}">
        <p14:creationId xmlns:p14="http://schemas.microsoft.com/office/powerpoint/2010/main" val="712102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801633E0-3509-28C5-6EDE-3463E81FF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" y="1599571"/>
            <a:ext cx="11896996" cy="58060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45F1A-D767-C945-B410-EE88AEA3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Authentication Process for Layer-1 Withdrawals</a:t>
            </a:r>
          </a:p>
        </p:txBody>
      </p:sp>
    </p:spTree>
    <p:extLst>
      <p:ext uri="{BB962C8B-B14F-4D97-AF65-F5344CB8AC3E}">
        <p14:creationId xmlns:p14="http://schemas.microsoft.com/office/powerpoint/2010/main" val="1573849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AEC512AC-6D33-C3B6-3AA5-72FA43E60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4" y="1494264"/>
            <a:ext cx="9832861" cy="47986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C41C38-154E-A92D-C5B9-159A7102C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State-Commitment-Chain Maintenance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1B632-DA9A-978A-A68B-216AB9C99F40}"/>
              </a:ext>
            </a:extLst>
          </p:cNvPr>
          <p:cNvSpPr txBox="1"/>
          <p:nvPr/>
        </p:nvSpPr>
        <p:spPr>
          <a:xfrm>
            <a:off x="7194767" y="2212402"/>
            <a:ext cx="307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sans"/>
              </a:rPr>
              <a:t>SCC get appended continuously by Sequencer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383A8-A44C-2519-CCA0-BD743DBD8566}"/>
              </a:ext>
            </a:extLst>
          </p:cNvPr>
          <p:cNvSpPr txBox="1"/>
          <p:nvPr/>
        </p:nvSpPr>
        <p:spPr>
          <a:xfrm>
            <a:off x="7194767" y="3429000"/>
            <a:ext cx="3073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sans"/>
              </a:rPr>
              <a:t>Block get matured after the maturity period (set as 3*challenge period)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AE064-168F-29DA-3FC4-BF0C1F89CC75}"/>
              </a:ext>
            </a:extLst>
          </p:cNvPr>
          <p:cNvSpPr txBox="1"/>
          <p:nvPr/>
        </p:nvSpPr>
        <p:spPr>
          <a:xfrm>
            <a:off x="7194767" y="4835138"/>
            <a:ext cx="307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sans"/>
              </a:rPr>
              <a:t>Block is released</a:t>
            </a:r>
          </a:p>
        </p:txBody>
      </p:sp>
    </p:spTree>
    <p:extLst>
      <p:ext uri="{BB962C8B-B14F-4D97-AF65-F5344CB8AC3E}">
        <p14:creationId xmlns:p14="http://schemas.microsoft.com/office/powerpoint/2010/main" val="3435703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EEED-A795-CB6C-B156-64BEE9AE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User Wallet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E0D782-54EA-8618-7AAE-626195106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&lt;key&gt; &lt;</a:t>
            </a:r>
            <a:r>
              <a:rPr lang="en-US" dirty="0" err="1"/>
              <a:t>privateKey</a:t>
            </a:r>
            <a:r>
              <a:rPr lang="en-US" dirty="0"/>
              <a:t>&gt;</a:t>
            </a:r>
          </a:p>
          <a:p>
            <a:r>
              <a:rPr lang="en-US" dirty="0"/>
              <a:t>Show</a:t>
            </a:r>
          </a:p>
          <a:p>
            <a:r>
              <a:rPr lang="en-US" dirty="0"/>
              <a:t>l1deposit &lt;key&gt; &lt;ether&gt;</a:t>
            </a:r>
          </a:p>
          <a:p>
            <a:r>
              <a:rPr lang="en-US" dirty="0"/>
              <a:t>l1balance &lt;key&gt;</a:t>
            </a:r>
          </a:p>
          <a:p>
            <a:r>
              <a:rPr lang="en-US" dirty="0"/>
              <a:t>l2balance &lt;key&gt;</a:t>
            </a:r>
          </a:p>
          <a:p>
            <a:r>
              <a:rPr lang="en-US" dirty="0"/>
              <a:t>l2transfer &lt;key&gt; &lt;target&gt; &lt;value&gt; &lt;nonce&gt;</a:t>
            </a:r>
          </a:p>
          <a:p>
            <a:r>
              <a:rPr lang="en-US" dirty="0"/>
              <a:t>l2withdraw &lt;key&gt; &lt;value&gt; &lt;nonce&gt;</a:t>
            </a:r>
          </a:p>
          <a:p>
            <a:r>
              <a:rPr lang="en-US" dirty="0"/>
              <a:t>l1withdraw &lt;key&gt; &lt;id&gt; </a:t>
            </a:r>
          </a:p>
        </p:txBody>
      </p:sp>
    </p:spTree>
    <p:extLst>
      <p:ext uri="{BB962C8B-B14F-4D97-AF65-F5344CB8AC3E}">
        <p14:creationId xmlns:p14="http://schemas.microsoft.com/office/powerpoint/2010/main" val="3256092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99A8-CD11-1994-B483-B2E09E95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Opensans"/>
              </a:rPr>
              <a:t>Calldata</a:t>
            </a:r>
            <a:r>
              <a:rPr lang="en-US" dirty="0">
                <a:latin typeface="Opensans"/>
              </a:rPr>
              <a:t> Compression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604789E-8F51-C1CA-F905-F8103D160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496931"/>
              </p:ext>
            </p:extLst>
          </p:nvPr>
        </p:nvGraphicFramePr>
        <p:xfrm>
          <a:off x="920903" y="1602599"/>
          <a:ext cx="10350194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5989">
                  <a:extLst>
                    <a:ext uri="{9D8B030D-6E8A-4147-A177-3AD203B41FA5}">
                      <a16:colId xmlns:a16="http://schemas.microsoft.com/office/drawing/2014/main" val="3630697925"/>
                    </a:ext>
                  </a:extLst>
                </a:gridCol>
                <a:gridCol w="1995501">
                  <a:extLst>
                    <a:ext uri="{9D8B030D-6E8A-4147-A177-3AD203B41FA5}">
                      <a16:colId xmlns:a16="http://schemas.microsoft.com/office/drawing/2014/main" val="2563572181"/>
                    </a:ext>
                  </a:extLst>
                </a:gridCol>
                <a:gridCol w="2335443">
                  <a:extLst>
                    <a:ext uri="{9D8B030D-6E8A-4147-A177-3AD203B41FA5}">
                      <a16:colId xmlns:a16="http://schemas.microsoft.com/office/drawing/2014/main" val="1252894576"/>
                    </a:ext>
                  </a:extLst>
                </a:gridCol>
                <a:gridCol w="1991086">
                  <a:extLst>
                    <a:ext uri="{9D8B030D-6E8A-4147-A177-3AD203B41FA5}">
                      <a16:colId xmlns:a16="http://schemas.microsoft.com/office/drawing/2014/main" val="2714585617"/>
                    </a:ext>
                  </a:extLst>
                </a:gridCol>
                <a:gridCol w="2602175">
                  <a:extLst>
                    <a:ext uri="{9D8B030D-6E8A-4147-A177-3AD203B41FA5}">
                      <a16:colId xmlns:a16="http://schemas.microsoft.com/office/drawing/2014/main" val="219971299"/>
                    </a:ext>
                  </a:extLst>
                </a:gridCol>
              </a:tblGrid>
              <a:tr h="326861">
                <a:tc rowSpan="2">
                  <a:txBody>
                    <a:bodyPr/>
                    <a:lstStyle/>
                    <a:p>
                      <a:pPr algn="ctr"/>
                      <a:endParaRPr lang="en-US" dirty="0">
                        <a:latin typeface="Opensans"/>
                      </a:endParaRPr>
                    </a:p>
                    <a:p>
                      <a:pPr algn="ctr"/>
                      <a:r>
                        <a:rPr lang="en-US" dirty="0">
                          <a:latin typeface="Opensans"/>
                        </a:rPr>
                        <a:t>Algorithm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Batches of Transactions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Single Transactions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45568"/>
                  </a:ext>
                </a:extLst>
              </a:tr>
              <a:tr h="48635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sans"/>
                        </a:rPr>
                        <a:t>Compression Rate(%)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sans"/>
                        </a:rPr>
                        <a:t>Estimated Fee Savings (%)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Opensans"/>
                        </a:rPr>
                        <a:t>Compression Rate(%)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pensans"/>
                        </a:rPr>
                        <a:t>Estimated Fee Savings (%)</a:t>
                      </a:r>
                    </a:p>
                    <a:p>
                      <a:pPr algn="ctr"/>
                      <a:endParaRPr lang="en-US" dirty="0">
                        <a:latin typeface="Opensan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151607"/>
                  </a:ext>
                </a:extLst>
              </a:tr>
              <a:tr h="3268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Opensans"/>
                        </a:rPr>
                        <a:t>Zlib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40.13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42.67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63.97 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8.61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286423"/>
                  </a:ext>
                </a:extLst>
              </a:tr>
              <a:tr h="326861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Zstd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40.12 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42.68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62.87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10.18 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788521"/>
                  </a:ext>
                </a:extLst>
              </a:tr>
              <a:tr h="326861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LZW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62.24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11.09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68.29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2.44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13286"/>
                  </a:ext>
                </a:extLst>
              </a:tr>
              <a:tr h="326861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Brotli 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39.21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43.99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65.78 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6.02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5766"/>
                  </a:ext>
                </a:extLst>
              </a:tr>
              <a:tr h="326861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ZLE 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59.37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15.18 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59.37 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latin typeface="Opensans"/>
                        </a:rPr>
                        <a:t>15.18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3616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2C4B02-2B4C-62AB-B7CC-8D4F06318222}"/>
              </a:ext>
            </a:extLst>
          </p:cNvPr>
          <p:cNvSpPr txBox="1"/>
          <p:nvPr/>
        </p:nvSpPr>
        <p:spPr>
          <a:xfrm>
            <a:off x="878717" y="5255401"/>
            <a:ext cx="977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sans"/>
              </a:rPr>
              <a:t>Compression rate = compressed data size as a percentage of uncompressed data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sans"/>
              </a:rPr>
              <a:t>Fee Saving = assuming 40% of bytes in a transaction are of zero-bytes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97A13-9BD7-A69B-DF0E-60B975143A79}"/>
              </a:ext>
            </a:extLst>
          </p:cNvPr>
          <p:cNvSpPr txBox="1"/>
          <p:nvPr/>
        </p:nvSpPr>
        <p:spPr>
          <a:xfrm>
            <a:off x="3911848" y="4580921"/>
            <a:ext cx="425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pensans"/>
              </a:rPr>
              <a:t>Calldata</a:t>
            </a:r>
            <a:r>
              <a:rPr lang="en-US" dirty="0">
                <a:latin typeface="Opensans"/>
              </a:rPr>
              <a:t> Compression Analysis in Optimism</a:t>
            </a:r>
          </a:p>
        </p:txBody>
      </p:sp>
    </p:spTree>
    <p:extLst>
      <p:ext uri="{BB962C8B-B14F-4D97-AF65-F5344CB8AC3E}">
        <p14:creationId xmlns:p14="http://schemas.microsoft.com/office/powerpoint/2010/main" val="386429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7980-A131-CE71-F6AD-E4212919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Opensans"/>
              </a:rPr>
              <a:t>Calldata</a:t>
            </a:r>
            <a:r>
              <a:rPr lang="en-US" dirty="0">
                <a:latin typeface="Opensans"/>
              </a:rPr>
              <a:t> Compression – This 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0C8CC5-A2F5-ABCA-3B48-14B7DD6D76D2}"/>
                  </a:ext>
                </a:extLst>
              </p:cNvPr>
              <p:cNvSpPr txBox="1"/>
              <p:nvPr/>
            </p:nvSpPr>
            <p:spPr>
              <a:xfrm>
                <a:off x="5148625" y="4116154"/>
                <a:ext cx="7422252" cy="953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𝑆𝑎𝑣𝑖𝑛𝑔𝑠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𝑢𝑛𝑐𝑜𝑚𝑝𝑟𝑒𝑠𝑠𝑒𝑑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𝑐𝑜𝑚𝑝𝑟𝑒𝑠𝑠𝑒𝑑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𝑢𝑛𝑐𝑜𝑚𝑝𝑟𝑒𝑠𝑠𝑒𝑑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100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0C8CC5-A2F5-ABCA-3B48-14B7DD6D7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625" y="4116154"/>
                <a:ext cx="7422252" cy="953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04C94-9022-4D95-B23F-32D74D1E6210}"/>
                  </a:ext>
                </a:extLst>
              </p:cNvPr>
              <p:cNvSpPr txBox="1"/>
              <p:nvPr/>
            </p:nvSpPr>
            <p:spPr>
              <a:xfrm>
                <a:off x="5999426" y="5210092"/>
                <a:ext cx="5424867" cy="979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𝐶𝑜𝑚𝑝𝑟𝑒𝑠𝑠𝑖𝑜𝑛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𝑐𝑎𝑙𝑙𝑑𝑎𝑡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𝑐𝑜𝑚𝑝𝑟𝑒𝑠𝑠𝑒𝑑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𝑐𝑎𝑙𝑙𝑑𝑎𝑡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𝑢𝑛𝑐𝑜𝑚𝑝𝑟𝑒𝑠𝑠𝑒𝑑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100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04C94-9022-4D95-B23F-32D74D1E6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426" y="5210092"/>
                <a:ext cx="5424867" cy="979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449232D6-6043-8806-7896-7AA23185B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7" y="1778972"/>
            <a:ext cx="4964912" cy="435133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AED8F0-A87A-318A-E967-A678298E4EE4}"/>
              </a:ext>
            </a:extLst>
          </p:cNvPr>
          <p:cNvSpPr txBox="1"/>
          <p:nvPr/>
        </p:nvSpPr>
        <p:spPr>
          <a:xfrm>
            <a:off x="6147318" y="2098772"/>
            <a:ext cx="5557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Opensans"/>
              </a:rPr>
              <a:t>Pako</a:t>
            </a:r>
            <a:r>
              <a:rPr lang="en-US" sz="2000" dirty="0">
                <a:latin typeface="Opensans"/>
              </a:rPr>
              <a:t> compression : a </a:t>
            </a:r>
            <a:r>
              <a:rPr lang="en-US" sz="2000" dirty="0" err="1">
                <a:latin typeface="Opensans"/>
              </a:rPr>
              <a:t>zlib</a:t>
            </a:r>
            <a:r>
              <a:rPr lang="en-US" sz="2000" dirty="0">
                <a:latin typeface="Opensans"/>
              </a:rPr>
              <a:t>-compatible compression implementation</a:t>
            </a:r>
          </a:p>
          <a:p>
            <a:endParaRPr lang="en-US" sz="2000" dirty="0">
              <a:latin typeface="Opensans"/>
            </a:endParaRPr>
          </a:p>
          <a:p>
            <a:r>
              <a:rPr lang="en-US" sz="2000" dirty="0">
                <a:latin typeface="Opensans"/>
              </a:rPr>
              <a:t>Puff decompression : a </a:t>
            </a:r>
            <a:r>
              <a:rPr lang="en-US" sz="2000" dirty="0" err="1">
                <a:latin typeface="Opensans"/>
              </a:rPr>
              <a:t>zlib</a:t>
            </a:r>
            <a:r>
              <a:rPr lang="en-US" sz="2000" dirty="0">
                <a:latin typeface="Opensans"/>
              </a:rPr>
              <a:t> decompression variant</a:t>
            </a:r>
          </a:p>
        </p:txBody>
      </p:sp>
    </p:spTree>
    <p:extLst>
      <p:ext uri="{BB962C8B-B14F-4D97-AF65-F5344CB8AC3E}">
        <p14:creationId xmlns:p14="http://schemas.microsoft.com/office/powerpoint/2010/main" val="3153569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F637-2F6B-015A-ED93-CD86C868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Security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47D78-123A-B692-79A4-99DFDA43D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0696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Opensans"/>
              </a:rPr>
              <a:t>Assumption 1: Liveness of Sequencer and Validators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Opensans"/>
              </a:rPr>
              <a:t>No Escape Hatch</a:t>
            </a:r>
          </a:p>
          <a:p>
            <a:pPr>
              <a:lnSpc>
                <a:spcPct val="100000"/>
              </a:lnSpc>
            </a:pPr>
            <a:r>
              <a:rPr lang="en-US" dirty="0"/>
              <a:t>Assumption 2: Liveness of 1-of-N Honest Verifiers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Opensans"/>
              </a:rPr>
              <a:t>Verifier’s Dilemma</a:t>
            </a:r>
          </a:p>
          <a:p>
            <a:pPr>
              <a:lnSpc>
                <a:spcPct val="100000"/>
              </a:lnSpc>
            </a:pPr>
            <a:r>
              <a:rPr lang="en-US" dirty="0"/>
              <a:t>Assumption</a:t>
            </a:r>
            <a:r>
              <a:rPr lang="de-DE" dirty="0"/>
              <a:t> 3: </a:t>
            </a:r>
            <a:r>
              <a:rPr lang="en-US" dirty="0">
                <a:latin typeface="Opensans"/>
              </a:rPr>
              <a:t>Censorship</a:t>
            </a:r>
            <a:r>
              <a:rPr lang="de-DE" dirty="0"/>
              <a:t> Resistance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Opensans"/>
              </a:rPr>
              <a:t>Layer-1 Censorship resistance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Opensans"/>
              </a:rPr>
              <a:t>Forking Censorship and Block-Building Censorship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Opensans"/>
              </a:rPr>
              <a:t>Layer-2 Censorship resistance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Opensans"/>
              </a:rPr>
              <a:t>User censoring</a:t>
            </a:r>
          </a:p>
          <a:p>
            <a:pPr>
              <a:lnSpc>
                <a:spcPct val="100000"/>
              </a:lnSpc>
            </a:pPr>
            <a:r>
              <a:rPr lang="en-US" dirty="0"/>
              <a:t>Assumption 4: Fair Sequencing and Execution </a:t>
            </a:r>
            <a:r>
              <a:rPr lang="en-US" dirty="0">
                <a:latin typeface="Opensans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Opensans"/>
              </a:rPr>
              <a:t>MEV (Maximum Extractable Value)</a:t>
            </a:r>
          </a:p>
        </p:txBody>
      </p:sp>
    </p:spTree>
    <p:extLst>
      <p:ext uri="{BB962C8B-B14F-4D97-AF65-F5344CB8AC3E}">
        <p14:creationId xmlns:p14="http://schemas.microsoft.com/office/powerpoint/2010/main" val="3377903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E4B7-6311-DC81-1D69-44836F67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Theoretical Maximum Throughput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B641B1-656F-30C4-8825-F2C310351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𝑀𝑎𝑥𝑖𝑚𝑢𝑚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𝐵𝑙𝑜𝑐𝑘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𝑀𝑎𝑥𝑖𝑚𝑢𝑚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𝐺𝑎𝑠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𝐿𝑖𝑚𝑖𝑡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𝐺𝑎𝑠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𝐵𝑦𝑡𝑒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30,000,000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𝐵𝑦𝑡𝑒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=1,875,000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𝐵𝑦𝑡𝑒𝑠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𝑏𝑙𝑜𝑐𝑘</m:t>
                        </m:r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𝑈𝑛𝑐𝑜𝑚𝑝𝑟𝑒𝑠𝑠𝑒𝑑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𝑇𝑟𝑎𝑛𝑠𝑎𝑐𝑡𝑖𝑜𝑛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𝐵𝑙𝑜𝑐𝑘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1,875,000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0.025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b="0" dirty="0"/>
                  <a:t>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75,000,000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𝐵𝑦𝑡𝑒𝑠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𝑏𝑙𝑜𝑐𝑘</m:t>
                        </m:r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B641B1-656F-30C4-8825-F2C310351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40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circle, diagram, font&#10;&#10;Description automatically generated">
            <a:extLst>
              <a:ext uri="{FF2B5EF4-FFF2-40B4-BE49-F238E27FC236}">
                <a16:creationId xmlns:a16="http://schemas.microsoft.com/office/drawing/2014/main" id="{774A2E5E-5B74-F32E-E4B5-857913BA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81" y="1825625"/>
            <a:ext cx="89162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E3423-CDBD-4119-5601-E2C0F302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Blockchain vs Centralized 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5EF59-129B-CC89-161D-22D4DFCB37A4}"/>
              </a:ext>
            </a:extLst>
          </p:cNvPr>
          <p:cNvSpPr txBox="1"/>
          <p:nvPr/>
        </p:nvSpPr>
        <p:spPr>
          <a:xfrm>
            <a:off x="6347534" y="5592932"/>
            <a:ext cx="2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sans"/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227619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3E498-059F-2282-D32E-9A47ADFB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Theoretical Maximum Throughput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E70-D36C-3D22-3BE0-B0277E471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908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𝑇𝑟𝑎𝑛𝑠𝑎𝑐𝑡𝑖𝑜𝑛𝑠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𝐵𝑙𝑜𝑐𝑘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𝐵𝑙𝑜𝑐𝑘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𝑅𝑜𝑙𝑙𝑢𝑝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</m:den>
                    </m:f>
                  </m:oMath>
                </a14:m>
                <a:endParaRPr lang="en-US" b="0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75,000,000 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𝐵𝑦𝑡𝑒𝑠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𝑏𝑙𝑜𝑐𝑘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650 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𝐵𝑦𝑡𝑒𝑠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𝑇𝑟𝑎𝑛𝑠𝑎𝑐𝑡𝑖𝑜𝑛</m:t>
                        </m:r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0" dirty="0">
                    <a:ea typeface="Cambria Math" panose="02040503050406030204" pitchFamily="18" charset="0"/>
                  </a:rPr>
                  <a:t>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115,385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𝑇𝑟𝑎𝑛𝑠𝑎𝑐𝑡𝑖𝑜𝑛𝑠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𝑇h𝑟𝑜𝑢𝑔h𝑝𝑢𝑡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𝑇𝑟𝑎𝑛𝑠𝑎𝑐𝑡𝑖𝑜𝑛𝑠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𝐵𝑙𝑜𝑐𝑘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𝐵𝑙𝑜𝑐𝑘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𝑇𝑖𝑚𝑒</m:t>
                        </m:r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0" dirty="0">
                    <a:ea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115,385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=9,615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𝑇𝑟𝑎𝑛𝑠𝑎𝑐𝑡𝑖𝑜𝑛𝑠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𝑆𝑒𝑐𝑜𝑛𝑑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827E70-D36C-3D22-3BE0-B0277E471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9089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150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EFDF-DC19-ECE6-EADC-CD364AC8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System Performance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FBC49B-925F-9D98-CABA-DCA62867F3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18845336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075585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0548008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6317819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54540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</a:t>
                      </a:r>
                      <a:endParaRPr lang="en-US" dirty="0">
                        <a:latin typeface="Opensans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Theoretical</a:t>
                      </a:r>
                    </a:p>
                    <a:p>
                      <a:pPr algn="ctr"/>
                      <a:r>
                        <a:rPr lang="en-US" dirty="0"/>
                        <a:t>Throughput (</a:t>
                      </a:r>
                      <a:r>
                        <a:rPr lang="en-US" dirty="0" err="1"/>
                        <a:t>tps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Practical</a:t>
                      </a:r>
                    </a:p>
                    <a:p>
                      <a:pPr algn="ctr"/>
                      <a:r>
                        <a:rPr lang="en-US" dirty="0"/>
                        <a:t>Throughput (</a:t>
                      </a:r>
                      <a:r>
                        <a:rPr lang="en-US" dirty="0" err="1"/>
                        <a:t>tps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 Approach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Finality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58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Side chain/Plasma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3h(</a:t>
                      </a:r>
                      <a:r>
                        <a:rPr lang="en-US" sz="1600" dirty="0" err="1"/>
                        <a:t>PoS</a:t>
                      </a:r>
                      <a:r>
                        <a:rPr lang="en-US" sz="1600" dirty="0"/>
                        <a:t>),7days(Plasma)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58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Optimistic Rollup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46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Arbitrum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Optimistic Rollup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13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ZKSync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Zero-Knowledge Rollup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22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This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Optimistic Rollup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5037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6D59C-AB3C-49B6-02FD-B165C93E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867" y="6391518"/>
            <a:ext cx="7239000" cy="365125"/>
          </a:xfrm>
        </p:spPr>
        <p:txBody>
          <a:bodyPr/>
          <a:lstStyle/>
          <a:p>
            <a:r>
              <a:rPr lang="en-US" dirty="0"/>
              <a:t>1 Practical throughput evaluation is not properly done due to time limitation of Thesis period</a:t>
            </a:r>
          </a:p>
        </p:txBody>
      </p:sp>
    </p:spTree>
    <p:extLst>
      <p:ext uri="{BB962C8B-B14F-4D97-AF65-F5344CB8AC3E}">
        <p14:creationId xmlns:p14="http://schemas.microsoft.com/office/powerpoint/2010/main" val="983967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979E9-CAE7-3B87-F0D4-84969585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Characteristic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9D7034-EB0B-1935-7F91-D67C21AA02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3096" y="1825625"/>
          <a:ext cx="10770705" cy="3897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3547">
                  <a:extLst>
                    <a:ext uri="{9D8B030D-6E8A-4147-A177-3AD203B41FA5}">
                      <a16:colId xmlns:a16="http://schemas.microsoft.com/office/drawing/2014/main" val="1652184996"/>
                    </a:ext>
                  </a:extLst>
                </a:gridCol>
                <a:gridCol w="1984735">
                  <a:extLst>
                    <a:ext uri="{9D8B030D-6E8A-4147-A177-3AD203B41FA5}">
                      <a16:colId xmlns:a16="http://schemas.microsoft.com/office/drawing/2014/main" val="370902022"/>
                    </a:ext>
                  </a:extLst>
                </a:gridCol>
                <a:gridCol w="2154141">
                  <a:extLst>
                    <a:ext uri="{9D8B030D-6E8A-4147-A177-3AD203B41FA5}">
                      <a16:colId xmlns:a16="http://schemas.microsoft.com/office/drawing/2014/main" val="1380188806"/>
                    </a:ext>
                  </a:extLst>
                </a:gridCol>
                <a:gridCol w="2154141">
                  <a:extLst>
                    <a:ext uri="{9D8B030D-6E8A-4147-A177-3AD203B41FA5}">
                      <a16:colId xmlns:a16="http://schemas.microsoft.com/office/drawing/2014/main" val="729337108"/>
                    </a:ext>
                  </a:extLst>
                </a:gridCol>
                <a:gridCol w="2154141">
                  <a:extLst>
                    <a:ext uri="{9D8B030D-6E8A-4147-A177-3AD203B41FA5}">
                      <a16:colId xmlns:a16="http://schemas.microsoft.com/office/drawing/2014/main" val="3009611185"/>
                    </a:ext>
                  </a:extLst>
                </a:gridCol>
              </a:tblGrid>
              <a:tr h="559766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Properties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Opensans"/>
                        </a:rPr>
                        <a:t>Arbitrum</a:t>
                      </a:r>
                      <a:endParaRPr lang="en-US" dirty="0">
                        <a:latin typeface="Opensans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Optimism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Fuel V1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This Work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947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Universal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Universal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Payments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69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UTXO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34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Data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On-chain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On-chain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On-chain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On-chain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6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State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Fraud Proofs(MR)</a:t>
                      </a:r>
                      <a:r>
                        <a:rPr lang="en-US" baseline="30000" dirty="0">
                          <a:latin typeface="Opensans"/>
                        </a:rPr>
                        <a:t>2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In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Fraud Proofs(SR)</a:t>
                      </a:r>
                      <a:r>
                        <a:rPr lang="en-US" baseline="30000" dirty="0">
                          <a:latin typeface="Opensans"/>
                        </a:rPr>
                        <a:t>3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Fraud Proofs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9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sans"/>
                        </a:rPr>
                        <a:t>Upgreadibility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SC and DAO</a:t>
                      </a:r>
                      <a:r>
                        <a:rPr lang="en-US" baseline="30000" dirty="0">
                          <a:latin typeface="Opensans"/>
                        </a:rPr>
                        <a:t>4</a:t>
                      </a:r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Upgrade 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Immutable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Upgrade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63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Centralized 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00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Censorship Resistance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Self 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Self 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Self sequence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No mechanism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1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Security Audits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13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Rollup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Stage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Stage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Stage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Opensans"/>
                        </a:rPr>
                        <a:t>Stage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935932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23159-A9D8-F885-5B68-BCE228C3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3096" y="6091307"/>
            <a:ext cx="4114800" cy="365125"/>
          </a:xfrm>
        </p:spPr>
        <p:txBody>
          <a:bodyPr/>
          <a:lstStyle/>
          <a:p>
            <a:pPr algn="l"/>
            <a:r>
              <a:rPr lang="en-US" dirty="0">
                <a:latin typeface="Opensans"/>
              </a:rPr>
              <a:t>2 Multi-Round proof system</a:t>
            </a:r>
          </a:p>
          <a:p>
            <a:pPr algn="l"/>
            <a:r>
              <a:rPr lang="en-US" dirty="0">
                <a:latin typeface="Opensans"/>
              </a:rPr>
              <a:t>3 Single-Round proof system</a:t>
            </a:r>
          </a:p>
          <a:p>
            <a:pPr algn="l"/>
            <a:r>
              <a:rPr lang="en-US" dirty="0">
                <a:latin typeface="Opensans"/>
              </a:rPr>
              <a:t>4 Security Council and Decentralized Autonomous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160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5E80-55E5-4252-26B4-7C18403E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Rollup Maturity Assessment 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0312E9A-9771-2C53-313F-9FA694497C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236931"/>
              </p:ext>
            </p:extLst>
          </p:nvPr>
        </p:nvGraphicFramePr>
        <p:xfrm>
          <a:off x="838200" y="1825625"/>
          <a:ext cx="9546771" cy="439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1135">
                  <a:extLst>
                    <a:ext uri="{9D8B030D-6E8A-4147-A177-3AD203B41FA5}">
                      <a16:colId xmlns:a16="http://schemas.microsoft.com/office/drawing/2014/main" val="4197327461"/>
                    </a:ext>
                  </a:extLst>
                </a:gridCol>
                <a:gridCol w="1245636">
                  <a:extLst>
                    <a:ext uri="{9D8B030D-6E8A-4147-A177-3AD203B41FA5}">
                      <a16:colId xmlns:a16="http://schemas.microsoft.com/office/drawing/2014/main" val="140709638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sz="2000" b="1" dirty="0">
                          <a:latin typeface="Opensans"/>
                        </a:rPr>
                        <a:t>Stage 0 </a:t>
                      </a:r>
                      <a:r>
                        <a:rPr lang="de-DE" sz="2000" b="1" dirty="0" err="1">
                          <a:latin typeface="Opensans"/>
                        </a:rPr>
                        <a:t>Requirements</a:t>
                      </a:r>
                      <a:endParaRPr lang="en-US" sz="2000" b="1" dirty="0">
                        <a:latin typeface="Opensan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562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Does the project call itself a Rollup?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92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Are L2 state roots posted on L1?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41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Does the project provide Data Availability (DA) on L1?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671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Is software capable of reconstructing the rollup’s state open source?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81777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latin typeface="Opensans"/>
                        </a:rPr>
                        <a:t>Stage 1 </a:t>
                      </a:r>
                      <a:r>
                        <a:rPr lang="de-DE" sz="2000" b="1" dirty="0" err="1">
                          <a:latin typeface="Opensans"/>
                        </a:rPr>
                        <a:t>Requirements</a:t>
                      </a:r>
                      <a:endParaRPr lang="en-US" sz="2000" b="1" dirty="0">
                        <a:latin typeface="Opensan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34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Does the project use a proper proof system?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660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Are there at least 5 external actors that can submit a fraud proof?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5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Can the users exit without the operator’s coordination?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0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Do users have at least 7 days to exit in case of unwanted upgrades (Security Council and governance excluded)?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31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Is the Security Council properly set up?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0758"/>
                  </a:ext>
                </a:extLst>
              </a:tr>
            </a:tbl>
          </a:graphicData>
        </a:graphic>
      </p:graphicFrame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434B241-831A-3B41-23C5-614C9696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4311" y="2251788"/>
            <a:ext cx="332791" cy="332791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1DFB1201-F462-9F87-2E0A-C3969B76D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4310" y="2623457"/>
            <a:ext cx="332791" cy="332791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34B4FEF1-6A84-E229-FCB0-7600FE749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4310" y="2999855"/>
            <a:ext cx="332791" cy="332791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8A351BF6-F165-AA32-30BB-F5B00E55D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4310" y="3344455"/>
            <a:ext cx="332791" cy="332791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EBCCD91B-64D9-E3CD-4C2E-53A06E074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4310" y="4855028"/>
            <a:ext cx="332791" cy="332791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F2B32ED7-3D2B-2ECF-D6F3-D6B233256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4310" y="4134030"/>
            <a:ext cx="332791" cy="332791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3BD02BD9-11A8-7C2D-5081-E6C04D40C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4310" y="4494529"/>
            <a:ext cx="332791" cy="332791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20B460E3-0B29-5B2E-0750-7B11D8948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4310" y="5373570"/>
            <a:ext cx="332791" cy="332791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17C9CF68-4BCF-25B6-43EB-EB8B965BA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4309" y="5882780"/>
            <a:ext cx="332791" cy="3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17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5E80-55E5-4252-26B4-7C18403E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Rollup Maturity Assessment 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0312E9A-9771-2C53-313F-9FA694497C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257506"/>
              </p:ext>
            </p:extLst>
          </p:nvPr>
        </p:nvGraphicFramePr>
        <p:xfrm>
          <a:off x="838200" y="1825625"/>
          <a:ext cx="9546771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01135">
                  <a:extLst>
                    <a:ext uri="{9D8B030D-6E8A-4147-A177-3AD203B41FA5}">
                      <a16:colId xmlns:a16="http://schemas.microsoft.com/office/drawing/2014/main" val="4197327461"/>
                    </a:ext>
                  </a:extLst>
                </a:gridCol>
                <a:gridCol w="1245636">
                  <a:extLst>
                    <a:ext uri="{9D8B030D-6E8A-4147-A177-3AD203B41FA5}">
                      <a16:colId xmlns:a16="http://schemas.microsoft.com/office/drawing/2014/main" val="140709638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sz="2000" b="1" dirty="0">
                          <a:latin typeface="Opensans"/>
                        </a:rPr>
                        <a:t>Stage 2 </a:t>
                      </a:r>
                      <a:r>
                        <a:rPr lang="de-DE" sz="2000" b="1" dirty="0" err="1">
                          <a:latin typeface="Opensans"/>
                        </a:rPr>
                        <a:t>Requirements</a:t>
                      </a:r>
                      <a:endParaRPr lang="en-US" sz="2000" b="1" dirty="0">
                        <a:latin typeface="Opensans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562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Is the fraud proof system permissionless?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92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Do users have at least 30 days to exit in case of unwanted upgrades?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41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sans"/>
                        </a:rPr>
                        <a:t>Is the Security Council restricted to act only due to errors detected on chain?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Open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671944"/>
                  </a:ext>
                </a:extLst>
              </a:tr>
            </a:tbl>
          </a:graphicData>
        </a:graphic>
      </p:graphicFrame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434B241-831A-3B41-23C5-614C9696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4311" y="2251788"/>
            <a:ext cx="332791" cy="332791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C2849F6B-8DB8-4ED0-F014-5CF3349C2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4309" y="2647036"/>
            <a:ext cx="332791" cy="332791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E019E7F-1970-B4A0-F16F-B37E7A798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4309" y="2999182"/>
            <a:ext cx="332791" cy="3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18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15CD-670A-2DA4-5945-93F0E959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Usability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A4038-B9F8-EAC5-DFF3-5E8F8DECB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Light Protocol</a:t>
            </a:r>
          </a:p>
          <a:p>
            <a:r>
              <a:rPr lang="en-US" dirty="0">
                <a:latin typeface="Opensans"/>
              </a:rPr>
              <a:t>All components of an Optimistic Rollup</a:t>
            </a:r>
          </a:p>
          <a:p>
            <a:r>
              <a:rPr lang="en-US" dirty="0">
                <a:latin typeface="Opensans"/>
              </a:rPr>
              <a:t>Working Fraud Mechanism</a:t>
            </a:r>
          </a:p>
          <a:p>
            <a:r>
              <a:rPr lang="en-US" dirty="0">
                <a:latin typeface="Opensans"/>
              </a:rPr>
              <a:t>Research and Development</a:t>
            </a:r>
          </a:p>
          <a:p>
            <a:pPr lvl="1"/>
            <a:r>
              <a:rPr lang="en-US" dirty="0">
                <a:latin typeface="Opensans"/>
              </a:rPr>
              <a:t>Decentralized Sequencing</a:t>
            </a:r>
          </a:p>
          <a:p>
            <a:pPr lvl="1"/>
            <a:r>
              <a:rPr lang="en-US" dirty="0">
                <a:latin typeface="Opensans"/>
              </a:rPr>
              <a:t>Aggressive bandwidth utilization</a:t>
            </a:r>
          </a:p>
          <a:p>
            <a:pPr lvl="1"/>
            <a:r>
              <a:rPr lang="en-US" dirty="0">
                <a:latin typeface="Opensans"/>
              </a:rPr>
              <a:t>Scenarios in Rollups</a:t>
            </a:r>
          </a:p>
          <a:p>
            <a:endParaRPr lang="en-US" dirty="0">
              <a:latin typeface="Opensans"/>
            </a:endParaRPr>
          </a:p>
          <a:p>
            <a:r>
              <a:rPr lang="en-US" dirty="0">
                <a:latin typeface="Opensans"/>
              </a:rPr>
              <a:t>Not recommended for production purposes</a:t>
            </a:r>
          </a:p>
        </p:txBody>
      </p:sp>
    </p:spTree>
    <p:extLst>
      <p:ext uri="{BB962C8B-B14F-4D97-AF65-F5344CB8AC3E}">
        <p14:creationId xmlns:p14="http://schemas.microsoft.com/office/powerpoint/2010/main" val="1801738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BB24-358B-9A62-8119-BAB3B478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6C4F-0A27-8E70-F20E-71545F346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Throughput Constraints</a:t>
            </a:r>
          </a:p>
          <a:p>
            <a:pPr lvl="1"/>
            <a:r>
              <a:rPr lang="en-US" dirty="0">
                <a:latin typeface="Opensans"/>
              </a:rPr>
              <a:t>Sequencer responsibilities (User interface, Sequencing, Execution)</a:t>
            </a:r>
          </a:p>
          <a:p>
            <a:pPr lvl="1"/>
            <a:endParaRPr lang="en-US" dirty="0">
              <a:latin typeface="Opensans"/>
            </a:endParaRPr>
          </a:p>
          <a:p>
            <a:r>
              <a:rPr lang="en-US" dirty="0">
                <a:latin typeface="Opensans"/>
              </a:rPr>
              <a:t>Centralized </a:t>
            </a:r>
            <a:r>
              <a:rPr lang="en-US" dirty="0" err="1">
                <a:latin typeface="Opensans"/>
              </a:rPr>
              <a:t>Seqeuencing</a:t>
            </a:r>
            <a:endParaRPr lang="en-US" dirty="0">
              <a:latin typeface="Opensans"/>
            </a:endParaRPr>
          </a:p>
          <a:p>
            <a:r>
              <a:rPr lang="en-US" dirty="0">
                <a:latin typeface="Opensans"/>
              </a:rPr>
              <a:t>Limited Transparency in Transaction Data</a:t>
            </a:r>
          </a:p>
          <a:p>
            <a:r>
              <a:rPr lang="en-US" dirty="0">
                <a:latin typeface="Opensans"/>
              </a:rPr>
              <a:t>Security Considerations</a:t>
            </a:r>
          </a:p>
          <a:p>
            <a:r>
              <a:rPr lang="en-US" dirty="0">
                <a:latin typeface="Opensans"/>
              </a:rPr>
              <a:t>Lack of an Escape Hatch</a:t>
            </a:r>
          </a:p>
          <a:p>
            <a:r>
              <a:rPr lang="en-US" dirty="0">
                <a:latin typeface="Opensans"/>
              </a:rPr>
              <a:t>Lack of Extensive Testing</a:t>
            </a:r>
          </a:p>
          <a:p>
            <a:r>
              <a:rPr lang="en-US" dirty="0">
                <a:latin typeface="Opensans"/>
              </a:rPr>
              <a:t>Censorship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522852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7842-30AE-3F0E-11EE-DE268B66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37DC5-4541-BA2B-B9C6-E9302D61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Time-Constrained Withdrawal Process</a:t>
            </a:r>
          </a:p>
          <a:p>
            <a:r>
              <a:rPr lang="en-US" dirty="0">
                <a:latin typeface="Opensans"/>
              </a:rPr>
              <a:t>Fraud proof Limitation</a:t>
            </a:r>
          </a:p>
          <a:p>
            <a:pPr lvl="1"/>
            <a:r>
              <a:rPr lang="en-US" dirty="0">
                <a:latin typeface="Opensans"/>
              </a:rPr>
              <a:t>On-chain execution of complete batch</a:t>
            </a:r>
          </a:p>
          <a:p>
            <a:pPr marL="0" indent="0">
              <a:buNone/>
            </a:pPr>
            <a:endParaRPr lang="en-US" dirty="0"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8515235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8A64-5AA6-CD5D-BB6A-CE5604BD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F2CEC-22F9-E1AC-16F1-386D9482B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Sequence and Execution Separation</a:t>
            </a:r>
          </a:p>
          <a:p>
            <a:r>
              <a:rPr lang="en-US" dirty="0">
                <a:latin typeface="Opensans"/>
              </a:rPr>
              <a:t>A Fast low-level Implementation of Protocol</a:t>
            </a:r>
          </a:p>
          <a:p>
            <a:r>
              <a:rPr lang="en-US" dirty="0">
                <a:latin typeface="Opensans"/>
              </a:rPr>
              <a:t>A Mechanism for Censorship Resistance</a:t>
            </a:r>
          </a:p>
          <a:p>
            <a:r>
              <a:rPr lang="en-US" dirty="0">
                <a:latin typeface="Opensans"/>
              </a:rPr>
              <a:t>Trust-Minimized and Time-insensitive Withdrawal Process</a:t>
            </a:r>
          </a:p>
          <a:p>
            <a:r>
              <a:rPr lang="en-US" dirty="0">
                <a:latin typeface="Opensans"/>
              </a:rPr>
              <a:t>Trust Removal from Sequenced Transaction Data</a:t>
            </a:r>
          </a:p>
          <a:p>
            <a:r>
              <a:rPr lang="en-US" dirty="0">
                <a:latin typeface="Opensans"/>
              </a:rPr>
              <a:t>An Escape Hatch</a:t>
            </a:r>
          </a:p>
        </p:txBody>
      </p:sp>
    </p:spTree>
    <p:extLst>
      <p:ext uri="{BB962C8B-B14F-4D97-AF65-F5344CB8AC3E}">
        <p14:creationId xmlns:p14="http://schemas.microsoft.com/office/powerpoint/2010/main" val="3515803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1CB-CAE3-03BA-6791-6D70B453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56C3-8FF0-1266-916F-5D7538087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Design and Implement a prototype for an Optimistic Rollup</a:t>
            </a:r>
          </a:p>
          <a:p>
            <a:r>
              <a:rPr lang="en-US" dirty="0">
                <a:latin typeface="Opensans"/>
              </a:rPr>
              <a:t>Investigate the state-of-the-art</a:t>
            </a:r>
          </a:p>
          <a:p>
            <a:r>
              <a:rPr lang="en-US" dirty="0">
                <a:latin typeface="Opensans"/>
              </a:rPr>
              <a:t>Present a comprehensive analysis of Rollup Economics</a:t>
            </a:r>
          </a:p>
          <a:p>
            <a:r>
              <a:rPr lang="en-US" dirty="0">
                <a:latin typeface="Opensans"/>
              </a:rPr>
              <a:t>A thorough performance and characteristic assessment</a:t>
            </a:r>
          </a:p>
          <a:p>
            <a:r>
              <a:rPr lang="en-US" dirty="0">
                <a:latin typeface="Opensans"/>
              </a:rPr>
              <a:t>Rollups are still far from their promises </a:t>
            </a:r>
          </a:p>
          <a:p>
            <a:endParaRPr lang="en-US" dirty="0">
              <a:latin typeface="Opensan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6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F830C1B-6753-882D-42BD-2F3FAC76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902" y="1027906"/>
            <a:ext cx="13004781" cy="63466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C6D28-A83C-7766-CC01-D14EDCEE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Throughput vs. Node Cost</a:t>
            </a:r>
          </a:p>
        </p:txBody>
      </p:sp>
    </p:spTree>
    <p:extLst>
      <p:ext uri="{BB962C8B-B14F-4D97-AF65-F5344CB8AC3E}">
        <p14:creationId xmlns:p14="http://schemas.microsoft.com/office/powerpoint/2010/main" val="3980587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DAA0E-B041-4839-5A50-515C16F8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476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Opensan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7898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F830C1B-6753-882D-42BD-2F3FAC76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902" y="1027906"/>
            <a:ext cx="13004781" cy="63466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C6D28-A83C-7766-CC01-D14EDCEE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Throughput vs. Node Cost</a:t>
            </a: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DE84F9DC-08F5-1050-DA97-E59898F9AA48}"/>
              </a:ext>
            </a:extLst>
          </p:cNvPr>
          <p:cNvSpPr/>
          <p:nvPr/>
        </p:nvSpPr>
        <p:spPr>
          <a:xfrm rot="10800000">
            <a:off x="3606325" y="1536859"/>
            <a:ext cx="6221338" cy="830322"/>
          </a:xfrm>
          <a:prstGeom prst="notch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91038-A303-62A2-8F99-41CD8CC3F04F}"/>
              </a:ext>
            </a:extLst>
          </p:cNvPr>
          <p:cNvSpPr txBox="1"/>
          <p:nvPr/>
        </p:nvSpPr>
        <p:spPr>
          <a:xfrm>
            <a:off x="9152876" y="2903000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i="0" dirty="0">
                <a:solidFill>
                  <a:srgbClr val="1D2A3A"/>
                </a:solidFill>
                <a:effectLst/>
                <a:latin typeface="Inter"/>
              </a:rPr>
              <a:t>Nakamoto </a:t>
            </a:r>
            <a:r>
              <a:rPr lang="de-DE" b="1" i="0" dirty="0" err="1">
                <a:solidFill>
                  <a:srgbClr val="1D2A3A"/>
                </a:solidFill>
                <a:effectLst/>
                <a:latin typeface="Inter"/>
              </a:rPr>
              <a:t>Coefficient</a:t>
            </a:r>
            <a:endParaRPr lang="de-DE" b="1" i="0" dirty="0">
              <a:solidFill>
                <a:srgbClr val="1D2A3A"/>
              </a:solidFill>
              <a:effectLst/>
              <a:latin typeface="Inter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43806CC7-51E7-1380-8880-4EAEDBFBC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813565"/>
              </p:ext>
            </p:extLst>
          </p:nvPr>
        </p:nvGraphicFramePr>
        <p:xfrm>
          <a:off x="9417531" y="3273134"/>
          <a:ext cx="237921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74">
                  <a:extLst>
                    <a:ext uri="{9D8B030D-6E8A-4147-A177-3AD203B41FA5}">
                      <a16:colId xmlns:a16="http://schemas.microsoft.com/office/drawing/2014/main" val="4008650332"/>
                    </a:ext>
                  </a:extLst>
                </a:gridCol>
                <a:gridCol w="1223442">
                  <a:extLst>
                    <a:ext uri="{9D8B030D-6E8A-4147-A177-3AD203B41FA5}">
                      <a16:colId xmlns:a16="http://schemas.microsoft.com/office/drawing/2014/main" val="94225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Bitcoin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2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5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Solona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646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ED9814-3DB5-3161-EA45-4C4A5955D595}"/>
              </a:ext>
            </a:extLst>
          </p:cNvPr>
          <p:cNvSpPr txBox="1"/>
          <p:nvPr/>
        </p:nvSpPr>
        <p:spPr>
          <a:xfrm>
            <a:off x="5943599" y="1767353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sans"/>
                <a:ea typeface="Open Sans" panose="020B0606030504020204" pitchFamily="34" charset="0"/>
                <a:cs typeface="Open Sans" panose="020B0606030504020204" pitchFamily="34" charset="0"/>
              </a:rPr>
              <a:t>Decentralized</a:t>
            </a:r>
          </a:p>
        </p:txBody>
      </p:sp>
    </p:spTree>
    <p:extLst>
      <p:ext uri="{BB962C8B-B14F-4D97-AF65-F5344CB8AC3E}">
        <p14:creationId xmlns:p14="http://schemas.microsoft.com/office/powerpoint/2010/main" val="2282322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F830C1B-6753-882D-42BD-2F3FAC76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902" y="1027906"/>
            <a:ext cx="13004781" cy="63466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C6D28-A83C-7766-CC01-D14EDCEE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Throughput vs. Node Cost</a:t>
            </a: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DE84F9DC-08F5-1050-DA97-E59898F9AA48}"/>
              </a:ext>
            </a:extLst>
          </p:cNvPr>
          <p:cNvSpPr/>
          <p:nvPr/>
        </p:nvSpPr>
        <p:spPr>
          <a:xfrm rot="10800000">
            <a:off x="3606325" y="1536859"/>
            <a:ext cx="6221338" cy="830322"/>
          </a:xfrm>
          <a:prstGeom prst="notchedRightArrow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91038-A303-62A2-8F99-41CD8CC3F04F}"/>
              </a:ext>
            </a:extLst>
          </p:cNvPr>
          <p:cNvSpPr txBox="1"/>
          <p:nvPr/>
        </p:nvSpPr>
        <p:spPr>
          <a:xfrm>
            <a:off x="9152876" y="2903000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i="0" dirty="0">
                <a:solidFill>
                  <a:srgbClr val="1D2A3A"/>
                </a:solidFill>
                <a:effectLst/>
                <a:latin typeface="Inter"/>
              </a:rPr>
              <a:t>Nakamoto </a:t>
            </a:r>
            <a:r>
              <a:rPr lang="de-DE" b="1" i="0" dirty="0" err="1">
                <a:solidFill>
                  <a:srgbClr val="1D2A3A"/>
                </a:solidFill>
                <a:effectLst/>
                <a:latin typeface="Inter"/>
              </a:rPr>
              <a:t>Coefficient</a:t>
            </a:r>
            <a:endParaRPr lang="de-DE" b="1" i="0" dirty="0">
              <a:solidFill>
                <a:srgbClr val="1D2A3A"/>
              </a:solidFill>
              <a:effectLst/>
              <a:latin typeface="Inter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43806CC7-51E7-1380-8880-4EAEDBFBCB63}"/>
              </a:ext>
            </a:extLst>
          </p:cNvPr>
          <p:cNvGraphicFramePr>
            <a:graphicFrameLocks noGrp="1"/>
          </p:cNvGraphicFramePr>
          <p:nvPr/>
        </p:nvGraphicFramePr>
        <p:xfrm>
          <a:off x="9417531" y="3273134"/>
          <a:ext cx="237921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774">
                  <a:extLst>
                    <a:ext uri="{9D8B030D-6E8A-4147-A177-3AD203B41FA5}">
                      <a16:colId xmlns:a16="http://schemas.microsoft.com/office/drawing/2014/main" val="4008650332"/>
                    </a:ext>
                  </a:extLst>
                </a:gridCol>
                <a:gridCol w="1223442">
                  <a:extLst>
                    <a:ext uri="{9D8B030D-6E8A-4147-A177-3AD203B41FA5}">
                      <a16:colId xmlns:a16="http://schemas.microsoft.com/office/drawing/2014/main" val="942253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Bitcoin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2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55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Solona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646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ED9814-3DB5-3161-EA45-4C4A5955D595}"/>
              </a:ext>
            </a:extLst>
          </p:cNvPr>
          <p:cNvSpPr txBox="1"/>
          <p:nvPr/>
        </p:nvSpPr>
        <p:spPr>
          <a:xfrm>
            <a:off x="5943599" y="1767353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sans"/>
                <a:ea typeface="Open Sans" panose="020B0606030504020204" pitchFamily="34" charset="0"/>
                <a:cs typeface="Open Sans" panose="020B0606030504020204" pitchFamily="34" charset="0"/>
              </a:rPr>
              <a:t>Decentralized</a:t>
            </a: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F8C0AC6F-A0E4-5BBB-EDE2-00301C11380D}"/>
              </a:ext>
            </a:extLst>
          </p:cNvPr>
          <p:cNvSpPr/>
          <p:nvPr/>
        </p:nvSpPr>
        <p:spPr>
          <a:xfrm>
            <a:off x="4806290" y="4991766"/>
            <a:ext cx="6221338" cy="830322"/>
          </a:xfrm>
          <a:prstGeom prst="notchedRightArrow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1534F-F4BA-7B59-D443-5C8D6A6107CF}"/>
              </a:ext>
            </a:extLst>
          </p:cNvPr>
          <p:cNvSpPr txBox="1"/>
          <p:nvPr/>
        </p:nvSpPr>
        <p:spPr>
          <a:xfrm>
            <a:off x="7143564" y="5222261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Opensans"/>
                <a:ea typeface="Open Sans" panose="020B0606030504020204" pitchFamily="34" charset="0"/>
                <a:cs typeface="Open Sans" panose="020B0606030504020204" pitchFamily="34" charset="0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72407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diagram, line, design&#10;&#10;Description automatically generated">
            <a:extLst>
              <a:ext uri="{FF2B5EF4-FFF2-40B4-BE49-F238E27FC236}">
                <a16:creationId xmlns:a16="http://schemas.microsoft.com/office/drawing/2014/main" id="{26119B79-6B7F-7095-8EAB-E8F1C62BB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34" y="1027906"/>
            <a:ext cx="10570931" cy="515886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4FE3DA-02C3-1F4B-3690-E408E32E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sans"/>
              </a:rPr>
              <a:t>Scalability Trilemma</a:t>
            </a:r>
          </a:p>
        </p:txBody>
      </p:sp>
    </p:spTree>
    <p:extLst>
      <p:ext uri="{BB962C8B-B14F-4D97-AF65-F5344CB8AC3E}">
        <p14:creationId xmlns:p14="http://schemas.microsoft.com/office/powerpoint/2010/main" val="1851195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1829</Words>
  <Application>Microsoft Office PowerPoint</Application>
  <PresentationFormat>Widescreen</PresentationFormat>
  <Paragraphs>501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Inter</vt:lpstr>
      <vt:lpstr>Opensans</vt:lpstr>
      <vt:lpstr>Symbol</vt:lpstr>
      <vt:lpstr>Wingdings</vt:lpstr>
      <vt:lpstr>Office Theme</vt:lpstr>
      <vt:lpstr>Design and Implementation of a Prototype for an Optimistic Rollup System</vt:lpstr>
      <vt:lpstr>Expected Deliverables </vt:lpstr>
      <vt:lpstr>Introduction</vt:lpstr>
      <vt:lpstr>Blockchain vs Centralized Systems</vt:lpstr>
      <vt:lpstr>Blockchain vs Centralized Systems</vt:lpstr>
      <vt:lpstr>Throughput vs. Node Cost</vt:lpstr>
      <vt:lpstr>Throughput vs. Node Cost</vt:lpstr>
      <vt:lpstr>Throughput vs. Node Cost</vt:lpstr>
      <vt:lpstr>Scalability Trilemma</vt:lpstr>
      <vt:lpstr>Layer-1 Solutions for Scalability</vt:lpstr>
      <vt:lpstr>Drawbacks of Layer-1 Solutions</vt:lpstr>
      <vt:lpstr>What is the Layer-2 in Blockchain?</vt:lpstr>
      <vt:lpstr>Layer-2 Solutions</vt:lpstr>
      <vt:lpstr>Layer-2 Solutions : State Channels</vt:lpstr>
      <vt:lpstr>Drawbacks of State Channels</vt:lpstr>
      <vt:lpstr>Layer-2 Solutions : Sidechains</vt:lpstr>
      <vt:lpstr>Drawbacks of Sidechains</vt:lpstr>
      <vt:lpstr>Layer-2 Solutions : Plasma</vt:lpstr>
      <vt:lpstr>Drawbacks of Plasma</vt:lpstr>
      <vt:lpstr>Rollups</vt:lpstr>
      <vt:lpstr>Comparison of Layer-2 Solutions</vt:lpstr>
      <vt:lpstr>Rationale for Rollup as a feasible Layer-2  Scaling Solution</vt:lpstr>
      <vt:lpstr>Modular Blockchain Architecture</vt:lpstr>
      <vt:lpstr>Flavors of Rollups</vt:lpstr>
      <vt:lpstr>Optimistic Rollups</vt:lpstr>
      <vt:lpstr>Optimistic Rollup Architecture</vt:lpstr>
      <vt:lpstr>Dispute Resolution Mechanism</vt:lpstr>
      <vt:lpstr>Zero-Knowledge Rollups</vt:lpstr>
      <vt:lpstr>Zero-Knowledge Rollup Architecture</vt:lpstr>
      <vt:lpstr>Our Optimistic Rollup Architecture</vt:lpstr>
      <vt:lpstr>Simplified Sequence Diagram</vt:lpstr>
      <vt:lpstr>Types of Transactions</vt:lpstr>
      <vt:lpstr>User Entrance to Rollup</vt:lpstr>
      <vt:lpstr>User Exit from the Rollup</vt:lpstr>
      <vt:lpstr>Transaction Lifecycle</vt:lpstr>
      <vt:lpstr>The Sequencer</vt:lpstr>
      <vt:lpstr>State Root Generation</vt:lpstr>
      <vt:lpstr>The Verifier – Verification Process</vt:lpstr>
      <vt:lpstr>The Bridge Contract</vt:lpstr>
      <vt:lpstr>Responsibilities of the Bridge Contract</vt:lpstr>
      <vt:lpstr>State-Commitment-Chain</vt:lpstr>
      <vt:lpstr>Dispute Resolution Protocol</vt:lpstr>
      <vt:lpstr>Authentication Process for Layer-1 Withdrawals</vt:lpstr>
      <vt:lpstr>State-Commitment-Chain Maintenance</vt:lpstr>
      <vt:lpstr>User Wallet</vt:lpstr>
      <vt:lpstr>Calldata Compression</vt:lpstr>
      <vt:lpstr>Calldata Compression – This Work</vt:lpstr>
      <vt:lpstr>Security Assumptions</vt:lpstr>
      <vt:lpstr>Theoretical Maximum Throughput</vt:lpstr>
      <vt:lpstr>Theoretical Maximum Throughput</vt:lpstr>
      <vt:lpstr>System Performance Evaluation</vt:lpstr>
      <vt:lpstr>Characteristic Evaluation</vt:lpstr>
      <vt:lpstr>Rollup Maturity Assessment </vt:lpstr>
      <vt:lpstr>Rollup Maturity Assessment </vt:lpstr>
      <vt:lpstr>Usability</vt:lpstr>
      <vt:lpstr>Limitations</vt:lpstr>
      <vt:lpstr>Limitations</vt:lpstr>
      <vt:lpstr>Future Work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Prototype for an Optimistic Rollup System</dc:title>
  <dc:creator>Dakila Serasinghe</dc:creator>
  <cp:lastModifiedBy>Dakila Serasinghe</cp:lastModifiedBy>
  <cp:revision>7</cp:revision>
  <dcterms:created xsi:type="dcterms:W3CDTF">2023-06-26T07:42:56Z</dcterms:created>
  <dcterms:modified xsi:type="dcterms:W3CDTF">2023-06-27T08:39:04Z</dcterms:modified>
</cp:coreProperties>
</file>